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webextensions/webextension1.xml" ContentType="application/vnd.ms-office.webextension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56" r:id="rId5"/>
    <p:sldId id="263" r:id="rId6"/>
    <p:sldId id="262" r:id="rId7"/>
    <p:sldId id="264" r:id="rId8"/>
    <p:sldId id="410" r:id="rId9"/>
    <p:sldId id="272" r:id="rId10"/>
    <p:sldId id="411" r:id="rId11"/>
    <p:sldId id="267" r:id="rId12"/>
    <p:sldId id="275" r:id="rId13"/>
    <p:sldId id="273" r:id="rId14"/>
    <p:sldId id="274" r:id="rId15"/>
    <p:sldId id="406" r:id="rId16"/>
    <p:sldId id="403" r:id="rId17"/>
    <p:sldId id="409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B92"/>
    <a:srgbClr val="FFD579"/>
    <a:srgbClr val="9437FF"/>
    <a:srgbClr val="009193"/>
    <a:srgbClr val="FF7E79"/>
    <a:srgbClr val="00FDFF"/>
    <a:srgbClr val="FF40FF"/>
    <a:srgbClr val="FF9300"/>
    <a:srgbClr val="FFF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08400B-5F82-0F47-989D-E530045BD3B3}" v="252" dt="2020-05-05T11:58:49.636"/>
    <p1510:client id="{A5206BA0-5AAB-7C2A-008C-B5B7A5CD4D7A}" v="1" dt="2020-05-05T10:07:44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/>
    <p:restoredTop sz="9469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C5BD1-5682-48A8-8E56-596CD8A7FF1E}" type="datetimeFigureOut">
              <a:rPr lang="de-DE" smtClean="0"/>
              <a:t>22.05.2020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0BF18-52B7-4875-9895-397E10ADE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20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230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1260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877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491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891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515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907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927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757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8897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42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357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0BF18-52B7-4875-9895-397E10ADE56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58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66F459-6377-43C2-8E32-850DD0023FA8}" type="datetime1">
              <a:rPr lang="de-DE" smtClean="0"/>
              <a:t>22.05.2020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903F6A-A3C2-4A6D-A53C-2E2A277FBB7A}" type="datetime1">
              <a:rPr lang="de-DE" smtClean="0"/>
              <a:t>22.05.2020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AE29DA-1565-46DC-9A17-9CEB1876B3FC}" type="datetime1">
              <a:rPr lang="de-DE" smtClean="0"/>
              <a:t>22.05.2020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66688B-E8B7-446F-9260-6E26A89CAE10}" type="datetime1">
              <a:rPr lang="de-DE" smtClean="0"/>
              <a:t>22.05.2020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32D73A-4077-4C2D-B728-74A43E54AD53}" type="datetime1">
              <a:rPr lang="de-DE" smtClean="0"/>
              <a:t>22.05.2020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7C4114-A183-4B44-9373-6A03E729CACD}" type="datetime1">
              <a:rPr lang="de-DE" smtClean="0"/>
              <a:t>22.05.2020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A312E3-A804-485E-B4AF-C844D4D7ADE7}" type="datetime1">
              <a:rPr lang="de-DE" smtClean="0"/>
              <a:t>22.05.2020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BDFCD9-85FF-423F-85E2-63D7FE5023B9}" type="datetime1">
              <a:rPr lang="de-DE" smtClean="0"/>
              <a:t>22.05.2020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65CD67-DBCE-40BF-819E-6E0DECA5C58B}" type="datetime1">
              <a:rPr lang="de-DE" smtClean="0"/>
              <a:t>22.05.2020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08DA72-0456-4CFE-BD23-B4733D895664}" type="datetime1">
              <a:rPr lang="de-DE" smtClean="0"/>
              <a:t>22.05.2020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B8CBA-720F-4F68-B2F3-3E6B6E6376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2060849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5" name="Grafik 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66CB4E96-27BA-C34B-A356-804C85AC24C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083" y="97553"/>
            <a:ext cx="760234" cy="760234"/>
          </a:xfrm>
          <a:prstGeom prst="rect">
            <a:avLst/>
          </a:prstGeom>
        </p:spPr>
      </p:pic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CE38F14F-F07C-BC45-A7D5-5E61AB74849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49648"/>
            <a:ext cx="1113555" cy="513640"/>
          </a:xfrm>
          <a:prstGeom prst="rect">
            <a:avLst/>
          </a:prstGeom>
        </p:spPr>
      </p:pic>
      <p:cxnSp>
        <p:nvCxnSpPr>
          <p:cNvPr id="7" name="Gerader Verbinder 8">
            <a:extLst>
              <a:ext uri="{FF2B5EF4-FFF2-40B4-BE49-F238E27FC236}">
                <a16:creationId xmlns:a16="http://schemas.microsoft.com/office/drawing/2014/main" id="{F6BFC6C0-6A44-9F4D-AB64-C0D5082B33FE}"/>
              </a:ext>
            </a:extLst>
          </p:cNvPr>
          <p:cNvCxnSpPr>
            <a:cxnSpLocks/>
          </p:cNvCxnSpPr>
          <p:nvPr userDrawn="1"/>
        </p:nvCxnSpPr>
        <p:spPr>
          <a:xfrm>
            <a:off x="0" y="997528"/>
            <a:ext cx="9144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hrer-online.de/unterricht/berufsbildung/technik/informationstechnik/unterrichtseinheit/ue/programmieren-mit-dem-arduin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hrer-online.de/unterricht/berufsbildung/technik/informationstechnik/unterrichtseinheit/ue/programmieren-mit-dem-arduino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png"/><Relationship Id="rId7" Type="http://schemas.openxmlformats.org/officeDocument/2006/relationships/hyperlink" Target="https://www.iconfinder.com/icons/4230518/crown_king_icon" TargetMode="External"/><Relationship Id="rId12" Type="http://schemas.openxmlformats.org/officeDocument/2006/relationships/hyperlink" Target="https://www.lehrer-online.de/unterricht/berufsbildung/technik/informationstechnik/unterrichtseinheit/ue/programmieren-mit-dem-arduino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confinder.com/icons/1291756/computer_designer_imac_monitor_technology_icon" TargetMode="External"/><Relationship Id="rId11" Type="http://schemas.openxmlformats.org/officeDocument/2006/relationships/image" Target="../media/image21.png"/><Relationship Id="rId5" Type="http://schemas.openxmlformats.org/officeDocument/2006/relationships/hyperlink" Target="https://www.iconfinder.com/icons/290134/draw_edit_pen_pencil_write_icon" TargetMode="External"/><Relationship Id="rId10" Type="http://schemas.openxmlformats.org/officeDocument/2006/relationships/image" Target="../media/image20.png"/><Relationship Id="rId4" Type="http://schemas.openxmlformats.org/officeDocument/2006/relationships/hyperlink" Target="https://www.iconfinder.com/icons/4229496/cogwheel_finance_gears_team_teamwork_work_icon" TargetMode="External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hrer-online.de/unterricht/berufsbildung/technik/informationstechnik/unterrichtseinheit/ue/programmieren-mit-dem-arduino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s-bw.de/site/pbs-bw-new/get/documents/KULTUS.Dachmandant/KULTUS/Dienststellen/ls-bw/Bildungspl&#228;ne/Berufliche%20Schulen/bs/bs_berufsbez/BS_Mechatroniker_18_4011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ehrer-online.de/unterricht/berufsbildung/technik/informationstechnik/unterrichtseinheit/ue/programmieren-mit-dem-arduino/" TargetMode="Externa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s-bw.de/site/pbs-bw-new/get/documents/KULTUS.Dachmandant/KULTUS/Dienststelle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ehrer-online.de/unterricht/berufsbildung/technik/informationstechnik/unterrichtseinheit/ue/programmieren-mit-dem-arduino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hrer-online.de/unterricht/berufsbildung/technik/informationstechnik/unterrichtseinheit/ue/programmieren-mit-dem-arduin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lehrer-online.de/unterricht/berufsbildung/technik/informationstechnik/unterrichtseinheit/ue/programmieren-mit-dem-arduino/" TargetMode="External"/><Relationship Id="rId3" Type="http://schemas.openxmlformats.org/officeDocument/2006/relationships/hyperlink" Target="https://www.iconfinder.com/icons/5079029/beverage_coffee_drink_machine_maker_shop_icon" TargetMode="External"/><Relationship Id="rId7" Type="http://schemas.openxmlformats.org/officeDocument/2006/relationships/hyperlink" Target="https://www.iconfinder.com/icons/3427247/3d_printer_machine_model_print_printer_printing_icon" TargetMode="Externa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confinder.com/icons/733996/clean_laundry_machine_wash_washing_icon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www.iconfinder.com/icons/3088379/astronomy_moon_rover_robot_rover_space_icon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iconfinder.com/icons/5489509/aviation_camera_drone_flying_surveillance_icon" TargetMode="Externa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ehrer-online.de/unterricht/berufsbildung/technik/informationstechnik/unterrichtseinheit/ue/programmieren-mit-dem-arduino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11/relationships/webextension" Target="../webextensions/webextension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ehrer-online.de/unterricht/berufsbildung/technik/informationstechnik/unterrichtseinheit/ue/programmieren-mit-dem-arduin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ehrer-online.de/unterricht/berufsbildung/technik/informationstechnik/unterrichtseinheit/ue/programmieren-mit-dem-arduino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ehrer-online.de/unterricht/berufsbildung/technik/informationstechnik/unterrichtseinheit/ue/programmieren-mit-dem-arduino/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ehrer-online.de/unterricht/berufsbildung/technik/informationstechnik/unterrichtseinheit/ue/programmieren-mit-dem-arduin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4743"/>
            <a:ext cx="7772400" cy="5441641"/>
          </a:xfrm>
        </p:spPr>
        <p:txBody>
          <a:bodyPr>
            <a:normAutofit/>
          </a:bodyPr>
          <a:lstStyle/>
          <a:p>
            <a:r>
              <a:rPr lang="de-DE" sz="5300" b="1" dirty="0"/>
              <a:t>Einführung in die Programmierung</a:t>
            </a:r>
            <a:br>
              <a:rPr lang="de-DE" dirty="0"/>
            </a:br>
            <a:br>
              <a:rPr lang="de-DE" dirty="0"/>
            </a:br>
            <a:r>
              <a:rPr lang="de-DE" dirty="0"/>
              <a:t>mit dem Arduino Mikrocontroller</a:t>
            </a:r>
            <a:br>
              <a:rPr lang="de-DE" dirty="0"/>
            </a:br>
            <a:br>
              <a:rPr lang="de-DE" dirty="0"/>
            </a:br>
            <a:r>
              <a:rPr lang="de-DE" sz="2200" dirty="0"/>
              <a:t>Webbasierte Einführung in die Open-Source-Programmierung für </a:t>
            </a:r>
            <a:br>
              <a:rPr lang="de-DE" sz="2200" dirty="0"/>
            </a:br>
            <a:r>
              <a:rPr lang="de-DE" sz="2200" dirty="0"/>
              <a:t>Metall- und Elektroberufe und das Technische Gymnasium</a:t>
            </a:r>
            <a:br>
              <a:rPr lang="de-DE" dirty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465809" y="6566385"/>
            <a:ext cx="1654460" cy="288032"/>
          </a:xfrm>
        </p:spPr>
        <p:txBody>
          <a:bodyPr>
            <a:normAutofit fontScale="92500" lnSpcReduction="20000"/>
          </a:bodyPr>
          <a:lstStyle/>
          <a:p>
            <a:r>
              <a:rPr lang="de-DE" sz="1600"/>
              <a:t>Version 1.1</a:t>
            </a:r>
          </a:p>
          <a:p>
            <a:endParaRPr lang="de-DE" sz="220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EB12BD-7DA3-9F4D-8038-E32FFBA48FEE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3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  <p:cxnSp>
        <p:nvCxnSpPr>
          <p:cNvPr id="8" name="Gerader Verbinder 8">
            <a:extLst>
              <a:ext uri="{FF2B5EF4-FFF2-40B4-BE49-F238E27FC236}">
                <a16:creationId xmlns:a16="http://schemas.microsoft.com/office/drawing/2014/main" id="{73941F1A-C2B4-B046-B614-3924EB582910}"/>
              </a:ext>
            </a:extLst>
          </p:cNvPr>
          <p:cNvCxnSpPr>
            <a:cxnSpLocks/>
          </p:cNvCxnSpPr>
          <p:nvPr/>
        </p:nvCxnSpPr>
        <p:spPr>
          <a:xfrm>
            <a:off x="0" y="997528"/>
            <a:ext cx="9144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990912"/>
            <a:ext cx="8229600" cy="1031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Erstes Projekt: Warnlicht</a:t>
            </a:r>
            <a:br>
              <a:rPr lang="de-DE" sz="2800" dirty="0"/>
            </a:br>
            <a:r>
              <a:rPr lang="de-DE" sz="2100" dirty="0"/>
              <a:t>Eine LED soll einmal pro Sekunde kurz aufblitzen.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AD7BA43-4C8C-4046-A56E-8EE109207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012715"/>
            <a:ext cx="6096000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// Autor: </a:t>
            </a:r>
            <a:r>
              <a:rPr lang="de-DE" altLang="de-DE" sz="1400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Name und Vorname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400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// 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Date: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sz="1400">
              <a:solidFill>
                <a:srgbClr val="000000"/>
              </a:solidFill>
              <a:latin typeface="Courier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urier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urier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urier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void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setup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() {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	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pinMode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altLang="de-DE" sz="1400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OUTPUT); 				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urier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void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loop() {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lvl="0"/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digitalWrite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altLang="de-DE" sz="1400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HIGH);   			</a:t>
            </a:r>
            <a:r>
              <a:rPr lang="de-DE" altLang="de-DE" sz="1400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0"/>
            <a:r>
              <a:rPr lang="de-DE" altLang="de-DE" sz="1400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altLang="de-DE" sz="1400" err="1">
                <a:solidFill>
                  <a:srgbClr val="000000"/>
                </a:solidFill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delay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(50);               			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digitalWrite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(13, LOW);    		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de-DE" altLang="de-DE" sz="1400" b="0" i="0" u="none" strike="noStrike" cap="none" normalizeH="0" baseline="0" err="1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delay</a:t>
            </a: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(950);   			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" pitchFamily="2" charset="0"/>
                <a:ea typeface="Verdana" panose="020B0604030504040204" pitchFamily="34" charset="0"/>
                <a:cs typeface="Verdana" panose="020B0604030504040204" pitchFamily="34" charset="0"/>
              </a:rPr>
              <a:t>}</a:t>
            </a:r>
            <a:endParaRPr kumimoji="0" lang="de-DE" altLang="de-DE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1A391A1-0423-4749-9172-CEB7B7D01F32}"/>
              </a:ext>
            </a:extLst>
          </p:cNvPr>
          <p:cNvSpPr/>
          <p:nvPr/>
        </p:nvSpPr>
        <p:spPr>
          <a:xfrm>
            <a:off x="323962" y="3163202"/>
            <a:ext cx="5693058" cy="11412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600">
                <a:solidFill>
                  <a:schemeClr val="bg1">
                    <a:lumMod val="50000"/>
                  </a:schemeClr>
                </a:solidFill>
              </a:rPr>
              <a:t>Setup-Routine </a:t>
            </a:r>
            <a:br>
              <a:rPr lang="de-DE" sz="160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600">
                <a:solidFill>
                  <a:schemeClr val="bg1">
                    <a:lumMod val="50000"/>
                  </a:schemeClr>
                </a:solidFill>
              </a:rPr>
              <a:t>(einmalig)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41DA308B-04F3-4296-AFE6-AD8181689F92}"/>
              </a:ext>
            </a:extLst>
          </p:cNvPr>
          <p:cNvSpPr/>
          <p:nvPr/>
        </p:nvSpPr>
        <p:spPr>
          <a:xfrm>
            <a:off x="323962" y="4656357"/>
            <a:ext cx="5701847" cy="16337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600">
                <a:solidFill>
                  <a:schemeClr val="bg1">
                    <a:lumMod val="50000"/>
                  </a:schemeClr>
                </a:solidFill>
              </a:rPr>
              <a:t>Loop-Routine </a:t>
            </a:r>
            <a:br>
              <a:rPr lang="de-DE" sz="160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600">
                <a:solidFill>
                  <a:schemeClr val="bg1">
                    <a:lumMod val="50000"/>
                  </a:schemeClr>
                </a:solidFill>
              </a:rPr>
              <a:t>(permanenter Zyklus)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D545A43-59E9-4B9D-B023-4CAD363C9DF6}"/>
              </a:ext>
            </a:extLst>
          </p:cNvPr>
          <p:cNvSpPr/>
          <p:nvPr/>
        </p:nvSpPr>
        <p:spPr>
          <a:xfrm>
            <a:off x="323962" y="1910063"/>
            <a:ext cx="5693058" cy="8485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600">
                <a:solidFill>
                  <a:schemeClr val="bg1">
                    <a:lumMod val="50000"/>
                  </a:schemeClr>
                </a:solidFill>
              </a:rPr>
              <a:t>Kopf mit Beschreibung</a:t>
            </a:r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7F122531-8D91-EA43-8B4A-482B1143A865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3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  <p:pic>
        <p:nvPicPr>
          <p:cNvPr id="2" name="Grafik 2" descr="Ein Bild, das Schaltkreis enthält.&#10;&#10;Mit sehr hoher Zuverlässigkeit generierte Beschreibung">
            <a:extLst>
              <a:ext uri="{FF2B5EF4-FFF2-40B4-BE49-F238E27FC236}">
                <a16:creationId xmlns:a16="http://schemas.microsoft.com/office/drawing/2014/main" id="{7109BA08-9644-4FB1-ABB3-48ABCDA3C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265823" y="3106417"/>
            <a:ext cx="4732783" cy="237564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93309469-F7EE-DC40-96D4-E6480008A702}"/>
              </a:ext>
            </a:extLst>
          </p:cNvPr>
          <p:cNvSpPr/>
          <p:nvPr/>
        </p:nvSpPr>
        <p:spPr>
          <a:xfrm>
            <a:off x="318297" y="6453244"/>
            <a:ext cx="63259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: BSZ Bietigheim-Bissingen</a:t>
            </a:r>
          </a:p>
        </p:txBody>
      </p:sp>
    </p:spTree>
    <p:extLst>
      <p:ext uri="{BB962C8B-B14F-4D97-AF65-F5344CB8AC3E}">
        <p14:creationId xmlns:p14="http://schemas.microsoft.com/office/powerpoint/2010/main" val="2154495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836712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27D39E5-1A01-4482-BAC7-8A8507C965B7}"/>
              </a:ext>
            </a:extLst>
          </p:cNvPr>
          <p:cNvSpPr/>
          <p:nvPr/>
        </p:nvSpPr>
        <p:spPr>
          <a:xfrm>
            <a:off x="1981200" y="16366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Achtung konzentrieren, neuer wichtiger Inhalt!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2624E5E-F05B-4D49-950B-8EAA359039A4}"/>
              </a:ext>
            </a:extLst>
          </p:cNvPr>
          <p:cNvSpPr/>
          <p:nvPr/>
        </p:nvSpPr>
        <p:spPr>
          <a:xfrm>
            <a:off x="1963438" y="25314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/>
              <a:t>Aufgabe auf dem Arbeitsblatt lösen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D6FE3E0-FA55-4EDC-8C9A-023FAAF315A4}"/>
              </a:ext>
            </a:extLst>
          </p:cNvPr>
          <p:cNvSpPr/>
          <p:nvPr/>
        </p:nvSpPr>
        <p:spPr>
          <a:xfrm>
            <a:off x="1963438" y="34280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Aufgabe mit dem PC umsetzen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19670E2-444D-43B3-8AF1-B870AC825FB0}"/>
              </a:ext>
            </a:extLst>
          </p:cNvPr>
          <p:cNvSpPr/>
          <p:nvPr/>
        </p:nvSpPr>
        <p:spPr>
          <a:xfrm>
            <a:off x="1963438" y="42750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/>
              <a:t>Zusatzaufgabe für Programmier-Profis 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D932479-5DDB-4EF4-9308-88A59017049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5" t="24490" r="24352" b="59767"/>
          <a:stretch/>
        </p:blipFill>
        <p:spPr bwMode="auto">
          <a:xfrm>
            <a:off x="961257" y="4956260"/>
            <a:ext cx="620451" cy="609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83F6D6D9-5B6A-402A-A04E-116B6A8EF759}"/>
              </a:ext>
            </a:extLst>
          </p:cNvPr>
          <p:cNvSpPr/>
          <p:nvPr/>
        </p:nvSpPr>
        <p:spPr>
          <a:xfrm>
            <a:off x="1981200" y="5076162"/>
            <a:ext cx="5831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/>
              <a:t>zusätzliche Informationen (Bilder, Internetseiten, Videos)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05BC564-9279-284D-8DB8-4572A88EBAD6}"/>
              </a:ext>
            </a:extLst>
          </p:cNvPr>
          <p:cNvSpPr txBox="1"/>
          <p:nvPr/>
        </p:nvSpPr>
        <p:spPr>
          <a:xfrm>
            <a:off x="857596" y="5721377"/>
            <a:ext cx="74813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Bild-Quellen:</a:t>
            </a:r>
            <a:endParaRPr lang="de-DE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Köpfe mit Zahnrädern: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https://www.iconfinder.com/icons/4229496/cogwheel_finance_gears_team_teamwork_work_icon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Kugelschreiber: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https://www.iconfinder.com/icons/290134/draw_edit_pen_pencil_write_icon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Free 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commercial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use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Desktop-Computer: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https://www.iconfinder.com/icons/1291756/computer_designer_imac_monitor_technology_icon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Krone: 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7"/>
              </a:rPr>
              <a:t>https://www.iconfinder.com/icons/4230518/crown_king_icon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</a:t>
            </a:r>
          </a:p>
        </p:txBody>
      </p:sp>
      <p:pic>
        <p:nvPicPr>
          <p:cNvPr id="4" name="Grafik 3" descr="Ein Bild, das Ende enthält.&#10;&#10;Automatisch generierte Beschreibung">
            <a:extLst>
              <a:ext uri="{FF2B5EF4-FFF2-40B4-BE49-F238E27FC236}">
                <a16:creationId xmlns:a16="http://schemas.microsoft.com/office/drawing/2014/main" id="{F02C6E85-3C44-9149-82CC-A9E3D682B8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96" y="1406876"/>
            <a:ext cx="827775" cy="8277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896CBD8-E839-5D46-AB75-85FC88E2FC5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10" y="3259783"/>
            <a:ext cx="705943" cy="70594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420C172-77B2-C547-A2AA-9F83FFE37E7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84" y="2385876"/>
            <a:ext cx="660400" cy="6604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30696C5C-A69C-FB44-B764-3A4953F50D7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01" y="4164827"/>
            <a:ext cx="589762" cy="589762"/>
          </a:xfrm>
          <a:prstGeom prst="rect">
            <a:avLst/>
          </a:prstGeom>
        </p:spPr>
      </p:pic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C7189D37-D39D-BA46-803D-545B855E4A3C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12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  <p:extLst>
      <p:ext uri="{BB962C8B-B14F-4D97-AF65-F5344CB8AC3E}">
        <p14:creationId xmlns:p14="http://schemas.microsoft.com/office/powerpoint/2010/main" val="197790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8">
            <a:extLst>
              <a:ext uri="{FF2B5EF4-FFF2-40B4-BE49-F238E27FC236}">
                <a16:creationId xmlns:a16="http://schemas.microsoft.com/office/drawing/2014/main" id="{2ADAD0AF-94E7-47E6-8735-F2F7EDC47A41}"/>
              </a:ext>
            </a:extLst>
          </p:cNvPr>
          <p:cNvGrpSpPr/>
          <p:nvPr/>
        </p:nvGrpSpPr>
        <p:grpSpPr>
          <a:xfrm>
            <a:off x="586184" y="3753036"/>
            <a:ext cx="2833688" cy="2628292"/>
            <a:chOff x="986231" y="4472448"/>
            <a:chExt cx="2833688" cy="2628292"/>
          </a:xfrm>
        </p:grpSpPr>
        <p:sp>
          <p:nvSpPr>
            <p:cNvPr id="25" name="TextBox 9">
              <a:extLst>
                <a:ext uri="{FF2B5EF4-FFF2-40B4-BE49-F238E27FC236}">
                  <a16:creationId xmlns:a16="http://schemas.microsoft.com/office/drawing/2014/main" id="{DA8F7E8B-B3EF-4013-A180-29B92135DB43}"/>
                </a:ext>
              </a:extLst>
            </p:cNvPr>
            <p:cNvSpPr txBox="1"/>
            <p:nvPr/>
          </p:nvSpPr>
          <p:spPr>
            <a:xfrm>
              <a:off x="1397394" y="5445717"/>
              <a:ext cx="1892441" cy="646331"/>
            </a:xfrm>
            <a:prstGeom prst="rect">
              <a:avLst/>
            </a:prstGeom>
            <a:noFill/>
          </p:spPr>
          <p:txBody>
            <a:bodyPr wrap="none" anchor="b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err="1">
                  <a:solidFill>
                    <a:schemeClr val="accent3"/>
                  </a:solidFill>
                  <a:latin typeface="+mn-lt"/>
                </a:rPr>
                <a:t>Selbstorganisierte</a:t>
              </a:r>
              <a:endParaRPr lang="en-US" b="1">
                <a:solidFill>
                  <a:schemeClr val="accent3"/>
                </a:solidFill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err="1">
                  <a:solidFill>
                    <a:schemeClr val="accent3"/>
                  </a:solidFill>
                  <a:latin typeface="+mn-lt"/>
                </a:rPr>
                <a:t>Produktion</a:t>
              </a:r>
              <a:endParaRPr lang="en-US" sz="1200" b="1">
                <a:solidFill>
                  <a:schemeClr val="accent3"/>
                </a:solidFill>
                <a:latin typeface="+mn-lt"/>
              </a:endParaRPr>
            </a:p>
          </p:txBody>
        </p:sp>
        <p:grpSp>
          <p:nvGrpSpPr>
            <p:cNvPr id="26" name="Group 17">
              <a:extLst>
                <a:ext uri="{FF2B5EF4-FFF2-40B4-BE49-F238E27FC236}">
                  <a16:creationId xmlns:a16="http://schemas.microsoft.com/office/drawing/2014/main" id="{A1C45FC4-0BB5-4064-884C-B229206B0EC0}"/>
                </a:ext>
              </a:extLst>
            </p:cNvPr>
            <p:cNvGrpSpPr/>
            <p:nvPr/>
          </p:nvGrpSpPr>
          <p:grpSpPr>
            <a:xfrm>
              <a:off x="986231" y="4472448"/>
              <a:ext cx="2833688" cy="2628292"/>
              <a:chOff x="986231" y="4472448"/>
              <a:chExt cx="2833688" cy="2628292"/>
            </a:xfrm>
          </p:grpSpPr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id="{623DF652-CE0A-4995-ABE6-252CD0F7863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986231" y="5067357"/>
                <a:ext cx="823913" cy="820738"/>
              </a:xfrm>
              <a:custGeom>
                <a:avLst/>
                <a:gdLst/>
                <a:ahLst/>
                <a:cxnLst>
                  <a:cxn ang="0">
                    <a:pos x="251" y="125"/>
                  </a:cxn>
                  <a:cxn ang="0">
                    <a:pos x="144" y="125"/>
                  </a:cxn>
                  <a:cxn ang="0">
                    <a:pos x="144" y="125"/>
                  </a:cxn>
                  <a:cxn ang="0">
                    <a:pos x="126" y="143"/>
                  </a:cxn>
                  <a:cxn ang="0">
                    <a:pos x="107" y="125"/>
                  </a:cxn>
                  <a:cxn ang="0">
                    <a:pos x="125" y="107"/>
                  </a:cxn>
                  <a:cxn ang="0">
                    <a:pos x="125" y="0"/>
                  </a:cxn>
                  <a:cxn ang="0">
                    <a:pos x="0" y="125"/>
                  </a:cxn>
                  <a:cxn ang="0">
                    <a:pos x="124" y="250"/>
                  </a:cxn>
                  <a:cxn ang="0">
                    <a:pos x="127" y="250"/>
                  </a:cxn>
                  <a:cxn ang="0">
                    <a:pos x="251" y="125"/>
                  </a:cxn>
                </a:cxnLst>
                <a:rect l="0" t="0" r="r" b="b"/>
                <a:pathLst>
                  <a:path w="251" h="250">
                    <a:moveTo>
                      <a:pt x="251" y="125"/>
                    </a:move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35"/>
                      <a:pt x="136" y="143"/>
                      <a:pt x="126" y="143"/>
                    </a:cubicBezTo>
                    <a:cubicBezTo>
                      <a:pt x="115" y="143"/>
                      <a:pt x="107" y="135"/>
                      <a:pt x="107" y="125"/>
                    </a:cubicBezTo>
                    <a:cubicBezTo>
                      <a:pt x="107" y="115"/>
                      <a:pt x="115" y="107"/>
                      <a:pt x="125" y="107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94"/>
                      <a:pt x="56" y="249"/>
                      <a:pt x="124" y="250"/>
                    </a:cubicBezTo>
                    <a:cubicBezTo>
                      <a:pt x="127" y="250"/>
                      <a:pt x="127" y="250"/>
                      <a:pt x="127" y="250"/>
                    </a:cubicBezTo>
                    <a:cubicBezTo>
                      <a:pt x="195" y="249"/>
                      <a:pt x="251" y="194"/>
                      <a:pt x="251" y="12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accent3"/>
                  </a:solidFill>
                  <a:latin typeface="+mn-lt"/>
                </a:endParaRPr>
              </a:p>
            </p:txBody>
          </p:sp>
          <p:cxnSp>
            <p:nvCxnSpPr>
              <p:cNvPr id="28" name="Straight Arrow Connector 8">
                <a:extLst>
                  <a:ext uri="{FF2B5EF4-FFF2-40B4-BE49-F238E27FC236}">
                    <a16:creationId xmlns:a16="http://schemas.microsoft.com/office/drawing/2014/main" id="{82927F6A-D04B-40D4-BBE3-5702A17C06E2}"/>
                  </a:ext>
                </a:extLst>
              </p:cNvPr>
              <p:cNvCxnSpPr>
                <a:cxnSpLocks/>
                <a:endCxn id="2" idx="2"/>
              </p:cNvCxnSpPr>
              <p:nvPr/>
            </p:nvCxnSpPr>
            <p:spPr>
              <a:xfrm flipV="1">
                <a:off x="1708544" y="4472448"/>
                <a:ext cx="1906452" cy="870466"/>
              </a:xfrm>
              <a:prstGeom prst="straightConnector1">
                <a:avLst/>
              </a:prstGeom>
              <a:ln>
                <a:tailEnd type="oval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9" name="TextBox 43">
                <a:extLst>
                  <a:ext uri="{FF2B5EF4-FFF2-40B4-BE49-F238E27FC236}">
                    <a16:creationId xmlns:a16="http://schemas.microsoft.com/office/drawing/2014/main" id="{A5829B5D-9495-4642-90F1-F2979F4E30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7394" y="6146633"/>
                <a:ext cx="2422525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 err="1">
                    <a:solidFill>
                      <a:srgbClr val="000000"/>
                    </a:solidFill>
                  </a:rPr>
                  <a:t>Fertigungs</a:t>
                </a:r>
                <a:r>
                  <a:rPr lang="en-US" sz="1400" dirty="0">
                    <a:solidFill>
                      <a:srgbClr val="000000"/>
                    </a:solidFill>
                  </a:rPr>
                  <a:t>- und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Serviceprozesse</a:t>
                </a:r>
                <a:r>
                  <a:rPr 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werden</a:t>
                </a:r>
                <a:r>
                  <a:rPr lang="en-US" sz="1400" dirty="0">
                    <a:solidFill>
                      <a:srgbClr val="000000"/>
                    </a:solidFill>
                  </a:rPr>
                  <a:t> von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intelligenten</a:t>
                </a:r>
                <a:r>
                  <a:rPr 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Maschinen</a:t>
                </a:r>
                <a:r>
                  <a:rPr 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koordiniert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0" name="Group 19">
            <a:extLst>
              <a:ext uri="{FF2B5EF4-FFF2-40B4-BE49-F238E27FC236}">
                <a16:creationId xmlns:a16="http://schemas.microsoft.com/office/drawing/2014/main" id="{BD2E766B-1629-40A9-95D5-1CA28AAEBF2C}"/>
              </a:ext>
            </a:extLst>
          </p:cNvPr>
          <p:cNvGrpSpPr/>
          <p:nvPr/>
        </p:nvGrpSpPr>
        <p:grpSpPr>
          <a:xfrm>
            <a:off x="5101328" y="1539060"/>
            <a:ext cx="3667823" cy="1529900"/>
            <a:chOff x="5101328" y="1539060"/>
            <a:chExt cx="3667823" cy="1529900"/>
          </a:xfrm>
        </p:grpSpPr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7AAB3D5C-DBBB-4BF6-A50C-7375A8B0A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160" y="2248223"/>
              <a:ext cx="823913" cy="820737"/>
            </a:xfrm>
            <a:custGeom>
              <a:avLst/>
              <a:gdLst>
                <a:gd name="T0" fmla="*/ 251 w 251"/>
                <a:gd name="T1" fmla="*/ 125 h 250"/>
                <a:gd name="T2" fmla="*/ 144 w 251"/>
                <a:gd name="T3" fmla="*/ 125 h 250"/>
                <a:gd name="T4" fmla="*/ 144 w 251"/>
                <a:gd name="T5" fmla="*/ 125 h 250"/>
                <a:gd name="T6" fmla="*/ 126 w 251"/>
                <a:gd name="T7" fmla="*/ 143 h 250"/>
                <a:gd name="T8" fmla="*/ 107 w 251"/>
                <a:gd name="T9" fmla="*/ 125 h 250"/>
                <a:gd name="T10" fmla="*/ 125 w 251"/>
                <a:gd name="T11" fmla="*/ 107 h 250"/>
                <a:gd name="T12" fmla="*/ 125 w 251"/>
                <a:gd name="T13" fmla="*/ 0 h 250"/>
                <a:gd name="T14" fmla="*/ 0 w 251"/>
                <a:gd name="T15" fmla="*/ 125 h 250"/>
                <a:gd name="T16" fmla="*/ 124 w 251"/>
                <a:gd name="T17" fmla="*/ 250 h 250"/>
                <a:gd name="T18" fmla="*/ 127 w 251"/>
                <a:gd name="T19" fmla="*/ 250 h 250"/>
                <a:gd name="T20" fmla="*/ 251 w 251"/>
                <a:gd name="T21" fmla="*/ 125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1"/>
                <a:gd name="T34" fmla="*/ 0 h 250"/>
                <a:gd name="T35" fmla="*/ 251 w 251"/>
                <a:gd name="T36" fmla="*/ 250 h 2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1" h="250">
                  <a:moveTo>
                    <a:pt x="251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44" y="135"/>
                    <a:pt x="136" y="143"/>
                    <a:pt x="126" y="143"/>
                  </a:cubicBezTo>
                  <a:cubicBezTo>
                    <a:pt x="115" y="143"/>
                    <a:pt x="107" y="135"/>
                    <a:pt x="107" y="125"/>
                  </a:cubicBezTo>
                  <a:cubicBezTo>
                    <a:pt x="107" y="115"/>
                    <a:pt x="115" y="107"/>
                    <a:pt x="125" y="107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194"/>
                    <a:pt x="56" y="249"/>
                    <a:pt x="124" y="250"/>
                  </a:cubicBezTo>
                  <a:cubicBezTo>
                    <a:pt x="127" y="250"/>
                    <a:pt x="127" y="250"/>
                    <a:pt x="127" y="250"/>
                  </a:cubicBezTo>
                  <a:cubicBezTo>
                    <a:pt x="195" y="249"/>
                    <a:pt x="251" y="194"/>
                    <a:pt x="251" y="1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cxnSp>
          <p:nvCxnSpPr>
            <p:cNvPr id="32" name="Straight Arrow Connector 12">
              <a:extLst>
                <a:ext uri="{FF2B5EF4-FFF2-40B4-BE49-F238E27FC236}">
                  <a16:creationId xmlns:a16="http://schemas.microsoft.com/office/drawing/2014/main" id="{66D19315-143D-4077-9E0B-55E6C81C573C}"/>
                </a:ext>
              </a:extLst>
            </p:cNvPr>
            <p:cNvCxnSpPr>
              <a:cxnSpLocks/>
              <a:stCxn id="31" idx="7"/>
              <a:endCxn id="2" idx="7"/>
            </p:cNvCxnSpPr>
            <p:nvPr/>
          </p:nvCxnSpPr>
          <p:spPr>
            <a:xfrm flipH="1">
              <a:off x="5101328" y="2658592"/>
              <a:ext cx="910832" cy="356142"/>
            </a:xfrm>
            <a:prstGeom prst="straightConnector1">
              <a:avLst/>
            </a:prstGeom>
            <a:ln>
              <a:tailEnd type="oval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3" name="Group 34">
              <a:extLst>
                <a:ext uri="{FF2B5EF4-FFF2-40B4-BE49-F238E27FC236}">
                  <a16:creationId xmlns:a16="http://schemas.microsoft.com/office/drawing/2014/main" id="{3F085B96-0386-42EA-A7FA-4D1FFFBECD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5493" y="1539060"/>
              <a:ext cx="2313658" cy="1098706"/>
              <a:chOff x="5732871" y="1112513"/>
              <a:chExt cx="2313901" cy="1100593"/>
            </a:xfrm>
          </p:grpSpPr>
          <p:sp>
            <p:nvSpPr>
              <p:cNvPr id="34" name="TextBox 35">
                <a:extLst>
                  <a:ext uri="{FF2B5EF4-FFF2-40B4-BE49-F238E27FC236}">
                    <a16:creationId xmlns:a16="http://schemas.microsoft.com/office/drawing/2014/main" id="{67B147C4-8229-4336-911C-66B3DD1CC1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32871" y="1112513"/>
                <a:ext cx="1521730" cy="647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r>
                  <a:rPr lang="en-US" b="1" err="1">
                    <a:solidFill>
                      <a:schemeClr val="accent2"/>
                    </a:solidFill>
                    <a:latin typeface="Tahoma" pitchFamily="34" charset="0"/>
                  </a:rPr>
                  <a:t>Vernetzung</a:t>
                </a:r>
                <a:endParaRPr lang="en-US" b="1">
                  <a:solidFill>
                    <a:schemeClr val="accent2"/>
                  </a:solidFill>
                  <a:latin typeface="Tahoma" pitchFamily="34" charset="0"/>
                </a:endParaRPr>
              </a:p>
              <a:p>
                <a:endParaRPr lang="en-US" b="1">
                  <a:solidFill>
                    <a:schemeClr val="accent2"/>
                  </a:solidFill>
                  <a:latin typeface="Tahoma" pitchFamily="34" charset="0"/>
                </a:endParaRPr>
              </a:p>
            </p:txBody>
          </p:sp>
          <p:sp>
            <p:nvSpPr>
              <p:cNvPr id="35" name="TextBox 36">
                <a:extLst>
                  <a:ext uri="{FF2B5EF4-FFF2-40B4-BE49-F238E27FC236}">
                    <a16:creationId xmlns:a16="http://schemas.microsoft.com/office/drawing/2014/main" id="{C9E44C0A-4E4A-4051-A089-334C2CAA7F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39318" y="1473173"/>
                <a:ext cx="2307454" cy="7399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</a:rPr>
                  <a:t>von Produktion mit  modernster Informations-  und Kommunikationstechnik</a:t>
                </a:r>
                <a:endParaRPr lang="en-US" sz="1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E76811C8-F5C4-461F-BC6D-45DB99A24FA2}"/>
              </a:ext>
            </a:extLst>
          </p:cNvPr>
          <p:cNvSpPr/>
          <p:nvPr/>
        </p:nvSpPr>
        <p:spPr>
          <a:xfrm>
            <a:off x="3214949" y="2708920"/>
            <a:ext cx="2210031" cy="20882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/>
              <a:t>Neue Anforderungs-bereiche</a:t>
            </a:r>
          </a:p>
        </p:txBody>
      </p:sp>
      <p:grpSp>
        <p:nvGrpSpPr>
          <p:cNvPr id="37" name="Group 18">
            <a:extLst>
              <a:ext uri="{FF2B5EF4-FFF2-40B4-BE49-F238E27FC236}">
                <a16:creationId xmlns:a16="http://schemas.microsoft.com/office/drawing/2014/main" id="{8388BB22-AB73-4662-A6A3-5CBC57FF2D91}"/>
              </a:ext>
            </a:extLst>
          </p:cNvPr>
          <p:cNvGrpSpPr/>
          <p:nvPr/>
        </p:nvGrpSpPr>
        <p:grpSpPr>
          <a:xfrm>
            <a:off x="5344554" y="4071566"/>
            <a:ext cx="3248882" cy="1456205"/>
            <a:chOff x="571037" y="5067357"/>
            <a:chExt cx="3248882" cy="1456205"/>
          </a:xfrm>
        </p:grpSpPr>
        <p:sp>
          <p:nvSpPr>
            <p:cNvPr id="38" name="TextBox 9">
              <a:extLst>
                <a:ext uri="{FF2B5EF4-FFF2-40B4-BE49-F238E27FC236}">
                  <a16:creationId xmlns:a16="http://schemas.microsoft.com/office/drawing/2014/main" id="{54AA8CAC-E640-4AA1-A7C2-18EFCD11BD12}"/>
                </a:ext>
              </a:extLst>
            </p:cNvPr>
            <p:cNvSpPr txBox="1"/>
            <p:nvPr/>
          </p:nvSpPr>
          <p:spPr>
            <a:xfrm>
              <a:off x="1397394" y="5434625"/>
              <a:ext cx="1556195" cy="369332"/>
            </a:xfrm>
            <a:prstGeom prst="rect">
              <a:avLst/>
            </a:prstGeom>
            <a:noFill/>
          </p:spPr>
          <p:txBody>
            <a:bodyPr wrap="none" anchor="b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err="1">
                  <a:solidFill>
                    <a:schemeClr val="accent4"/>
                  </a:solidFill>
                </a:rPr>
                <a:t>Digitalisierung</a:t>
              </a:r>
              <a:endParaRPr lang="en-US" sz="1200" b="1">
                <a:solidFill>
                  <a:schemeClr val="accent4"/>
                </a:solidFill>
                <a:latin typeface="+mn-lt"/>
              </a:endParaRPr>
            </a:p>
          </p:txBody>
        </p:sp>
        <p:grpSp>
          <p:nvGrpSpPr>
            <p:cNvPr id="39" name="Group 17">
              <a:extLst>
                <a:ext uri="{FF2B5EF4-FFF2-40B4-BE49-F238E27FC236}">
                  <a16:creationId xmlns:a16="http://schemas.microsoft.com/office/drawing/2014/main" id="{1338D888-F333-4FC1-A0C8-E1DBBC28A7A1}"/>
                </a:ext>
              </a:extLst>
            </p:cNvPr>
            <p:cNvGrpSpPr/>
            <p:nvPr/>
          </p:nvGrpSpPr>
          <p:grpSpPr>
            <a:xfrm>
              <a:off x="571037" y="5067357"/>
              <a:ext cx="3248882" cy="1456205"/>
              <a:chOff x="571037" y="5067357"/>
              <a:chExt cx="3248882" cy="1456205"/>
            </a:xfrm>
          </p:grpSpPr>
          <p:sp>
            <p:nvSpPr>
              <p:cNvPr id="40" name="Freeform 8">
                <a:extLst>
                  <a:ext uri="{FF2B5EF4-FFF2-40B4-BE49-F238E27FC236}">
                    <a16:creationId xmlns:a16="http://schemas.microsoft.com/office/drawing/2014/main" id="{47061FF2-FA20-4A18-889C-7AED77F5C4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986231" y="5067357"/>
                <a:ext cx="823913" cy="820738"/>
              </a:xfrm>
              <a:custGeom>
                <a:avLst/>
                <a:gdLst/>
                <a:ahLst/>
                <a:cxnLst>
                  <a:cxn ang="0">
                    <a:pos x="251" y="125"/>
                  </a:cxn>
                  <a:cxn ang="0">
                    <a:pos x="144" y="125"/>
                  </a:cxn>
                  <a:cxn ang="0">
                    <a:pos x="144" y="125"/>
                  </a:cxn>
                  <a:cxn ang="0">
                    <a:pos x="126" y="143"/>
                  </a:cxn>
                  <a:cxn ang="0">
                    <a:pos x="107" y="125"/>
                  </a:cxn>
                  <a:cxn ang="0">
                    <a:pos x="125" y="107"/>
                  </a:cxn>
                  <a:cxn ang="0">
                    <a:pos x="125" y="0"/>
                  </a:cxn>
                  <a:cxn ang="0">
                    <a:pos x="0" y="125"/>
                  </a:cxn>
                  <a:cxn ang="0">
                    <a:pos x="124" y="250"/>
                  </a:cxn>
                  <a:cxn ang="0">
                    <a:pos x="127" y="250"/>
                  </a:cxn>
                  <a:cxn ang="0">
                    <a:pos x="251" y="125"/>
                  </a:cxn>
                </a:cxnLst>
                <a:rect l="0" t="0" r="r" b="b"/>
                <a:pathLst>
                  <a:path w="251" h="250">
                    <a:moveTo>
                      <a:pt x="251" y="125"/>
                    </a:move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35"/>
                      <a:pt x="136" y="143"/>
                      <a:pt x="126" y="143"/>
                    </a:cubicBezTo>
                    <a:cubicBezTo>
                      <a:pt x="115" y="143"/>
                      <a:pt x="107" y="135"/>
                      <a:pt x="107" y="125"/>
                    </a:cubicBezTo>
                    <a:cubicBezTo>
                      <a:pt x="107" y="115"/>
                      <a:pt x="115" y="107"/>
                      <a:pt x="125" y="107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94"/>
                      <a:pt x="56" y="249"/>
                      <a:pt x="124" y="250"/>
                    </a:cubicBezTo>
                    <a:cubicBezTo>
                      <a:pt x="127" y="250"/>
                      <a:pt x="127" y="250"/>
                      <a:pt x="127" y="250"/>
                    </a:cubicBezTo>
                    <a:cubicBezTo>
                      <a:pt x="195" y="249"/>
                      <a:pt x="251" y="194"/>
                      <a:pt x="251" y="12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cxnSp>
            <p:nvCxnSpPr>
              <p:cNvPr id="41" name="Straight Arrow Connector 8">
                <a:extLst>
                  <a:ext uri="{FF2B5EF4-FFF2-40B4-BE49-F238E27FC236}">
                    <a16:creationId xmlns:a16="http://schemas.microsoft.com/office/drawing/2014/main" id="{40559071-A945-4380-8671-42967A6B3A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71037" y="5067358"/>
                <a:ext cx="505689" cy="238226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3">
                <a:extLst>
                  <a:ext uri="{FF2B5EF4-FFF2-40B4-BE49-F238E27FC236}">
                    <a16:creationId xmlns:a16="http://schemas.microsoft.com/office/drawing/2014/main" id="{07A39E99-E8E2-4EAA-AB74-50FD2C24CA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7394" y="5569455"/>
                <a:ext cx="2422525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de-DE" sz="1400" dirty="0"/>
              </a:p>
              <a:p>
                <a:r>
                  <a:rPr lang="de-DE" sz="1400" dirty="0">
                    <a:ea typeface="Tahoma" panose="020B0604030504040204" pitchFamily="34" charset="0"/>
                    <a:cs typeface="Tahoma" panose="020B0604030504040204" pitchFamily="34" charset="0"/>
                  </a:rPr>
                  <a:t>Maschinen- </a:t>
                </a:r>
                <a:r>
                  <a:rPr lang="de-DE" sz="1400" b="1" dirty="0">
                    <a:ea typeface="Tahoma" panose="020B0604030504040204" pitchFamily="34" charset="0"/>
                    <a:cs typeface="Tahoma" panose="020B0604030504040204" pitchFamily="34" charset="0"/>
                  </a:rPr>
                  <a:t>und </a:t>
                </a:r>
                <a:r>
                  <a:rPr lang="de-DE" sz="1400" dirty="0">
                    <a:ea typeface="Tahoma" panose="020B0604030504040204" pitchFamily="34" charset="0"/>
                    <a:cs typeface="Tahoma" panose="020B0604030504040204" pitchFamily="34" charset="0"/>
                  </a:rPr>
                  <a:t>Programmierkenntnisse sind notwendig</a:t>
                </a:r>
                <a:endParaRPr lang="en-US" sz="1400" dirty="0">
                  <a:solidFill>
                    <a:srgbClr val="000000"/>
                  </a:solidFill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</p:grpSp>
      <p:grpSp>
        <p:nvGrpSpPr>
          <p:cNvPr id="55" name="Group 18">
            <a:extLst>
              <a:ext uri="{FF2B5EF4-FFF2-40B4-BE49-F238E27FC236}">
                <a16:creationId xmlns:a16="http://schemas.microsoft.com/office/drawing/2014/main" id="{8D2D4485-4188-4BAB-B62B-B0601D788EA0}"/>
              </a:ext>
            </a:extLst>
          </p:cNvPr>
          <p:cNvGrpSpPr/>
          <p:nvPr/>
        </p:nvGrpSpPr>
        <p:grpSpPr>
          <a:xfrm>
            <a:off x="821536" y="2132856"/>
            <a:ext cx="2717065" cy="1564493"/>
            <a:chOff x="1397394" y="5320804"/>
            <a:chExt cx="2717065" cy="1564493"/>
          </a:xfrm>
        </p:grpSpPr>
        <p:sp>
          <p:nvSpPr>
            <p:cNvPr id="56" name="TextBox 9">
              <a:extLst>
                <a:ext uri="{FF2B5EF4-FFF2-40B4-BE49-F238E27FC236}">
                  <a16:creationId xmlns:a16="http://schemas.microsoft.com/office/drawing/2014/main" id="{F7D6AB50-AF00-4FEE-8DDE-69CA767D34F0}"/>
                </a:ext>
              </a:extLst>
            </p:cNvPr>
            <p:cNvSpPr txBox="1"/>
            <p:nvPr/>
          </p:nvSpPr>
          <p:spPr>
            <a:xfrm>
              <a:off x="1397394" y="5722716"/>
              <a:ext cx="1364797" cy="369332"/>
            </a:xfrm>
            <a:prstGeom prst="rect">
              <a:avLst/>
            </a:prstGeom>
            <a:noFill/>
          </p:spPr>
          <p:txBody>
            <a:bodyPr wrap="none" anchor="b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err="1">
                  <a:solidFill>
                    <a:schemeClr val="accent4"/>
                  </a:solidFill>
                </a:rPr>
                <a:t>Kooperation</a:t>
              </a:r>
              <a:endParaRPr lang="en-US" b="1">
                <a:solidFill>
                  <a:schemeClr val="accent4"/>
                </a:solidFill>
                <a:latin typeface="+mn-lt"/>
              </a:endParaRPr>
            </a:p>
          </p:txBody>
        </p:sp>
        <p:grpSp>
          <p:nvGrpSpPr>
            <p:cNvPr id="57" name="Group 17">
              <a:extLst>
                <a:ext uri="{FF2B5EF4-FFF2-40B4-BE49-F238E27FC236}">
                  <a16:creationId xmlns:a16="http://schemas.microsoft.com/office/drawing/2014/main" id="{9B1CC07A-9ECF-4E04-882C-264AABB2D6F3}"/>
                </a:ext>
              </a:extLst>
            </p:cNvPr>
            <p:cNvGrpSpPr/>
            <p:nvPr/>
          </p:nvGrpSpPr>
          <p:grpSpPr>
            <a:xfrm>
              <a:off x="1397394" y="5320804"/>
              <a:ext cx="2717065" cy="1564493"/>
              <a:chOff x="1397394" y="5320804"/>
              <a:chExt cx="2717065" cy="1564493"/>
            </a:xfrm>
          </p:grpSpPr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id="{47E9CD30-9C78-4E26-9CE8-4BE4299C1C1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2337959" y="5322392"/>
                <a:ext cx="823913" cy="820738"/>
              </a:xfrm>
              <a:custGeom>
                <a:avLst/>
                <a:gdLst/>
                <a:ahLst/>
                <a:cxnLst>
                  <a:cxn ang="0">
                    <a:pos x="251" y="125"/>
                  </a:cxn>
                  <a:cxn ang="0">
                    <a:pos x="144" y="125"/>
                  </a:cxn>
                  <a:cxn ang="0">
                    <a:pos x="144" y="125"/>
                  </a:cxn>
                  <a:cxn ang="0">
                    <a:pos x="126" y="143"/>
                  </a:cxn>
                  <a:cxn ang="0">
                    <a:pos x="107" y="125"/>
                  </a:cxn>
                  <a:cxn ang="0">
                    <a:pos x="125" y="107"/>
                  </a:cxn>
                  <a:cxn ang="0">
                    <a:pos x="125" y="0"/>
                  </a:cxn>
                  <a:cxn ang="0">
                    <a:pos x="0" y="125"/>
                  </a:cxn>
                  <a:cxn ang="0">
                    <a:pos x="124" y="250"/>
                  </a:cxn>
                  <a:cxn ang="0">
                    <a:pos x="127" y="250"/>
                  </a:cxn>
                  <a:cxn ang="0">
                    <a:pos x="251" y="125"/>
                  </a:cxn>
                </a:cxnLst>
                <a:rect l="0" t="0" r="r" b="b"/>
                <a:pathLst>
                  <a:path w="251" h="250">
                    <a:moveTo>
                      <a:pt x="251" y="125"/>
                    </a:move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35"/>
                      <a:pt x="136" y="143"/>
                      <a:pt x="126" y="143"/>
                    </a:cubicBezTo>
                    <a:cubicBezTo>
                      <a:pt x="115" y="143"/>
                      <a:pt x="107" y="135"/>
                      <a:pt x="107" y="125"/>
                    </a:cubicBezTo>
                    <a:cubicBezTo>
                      <a:pt x="107" y="115"/>
                      <a:pt x="115" y="107"/>
                      <a:pt x="125" y="107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94"/>
                      <a:pt x="56" y="249"/>
                      <a:pt x="124" y="250"/>
                    </a:cubicBezTo>
                    <a:cubicBezTo>
                      <a:pt x="127" y="250"/>
                      <a:pt x="127" y="250"/>
                      <a:pt x="127" y="250"/>
                    </a:cubicBezTo>
                    <a:cubicBezTo>
                      <a:pt x="195" y="249"/>
                      <a:pt x="251" y="194"/>
                      <a:pt x="251" y="12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cxnSp>
            <p:nvCxnSpPr>
              <p:cNvPr id="59" name="Straight Arrow Connector 8">
                <a:extLst>
                  <a:ext uri="{FF2B5EF4-FFF2-40B4-BE49-F238E27FC236}">
                    <a16:creationId xmlns:a16="http://schemas.microsoft.com/office/drawing/2014/main" id="{EC62DFDD-D610-4AC4-A486-82A1A4E2FC8C}"/>
                  </a:ext>
                </a:extLst>
              </p:cNvPr>
              <p:cNvCxnSpPr>
                <a:cxnSpLocks/>
                <a:endCxn id="2" idx="1"/>
              </p:cNvCxnSpPr>
              <p:nvPr/>
            </p:nvCxnSpPr>
            <p:spPr>
              <a:xfrm>
                <a:off x="3058897" y="5721867"/>
                <a:ext cx="1055562" cy="480815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43">
                <a:extLst>
                  <a:ext uri="{FF2B5EF4-FFF2-40B4-BE49-F238E27FC236}">
                    <a16:creationId xmlns:a16="http://schemas.microsoft.com/office/drawing/2014/main" id="{BEC25413-CFB0-4B61-BA3E-3B30BCED9F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7394" y="6146633"/>
                <a:ext cx="2422525" cy="738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Menschen,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Maschinen</a:t>
                </a:r>
                <a:r>
                  <a:rPr lang="en-US" sz="1400" dirty="0">
                    <a:solidFill>
                      <a:srgbClr val="000000"/>
                    </a:solidFill>
                  </a:rPr>
                  <a:t>, Anlagen und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Produkte</a:t>
                </a:r>
                <a:r>
                  <a:rPr 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miteinander</a:t>
                </a:r>
                <a:r>
                  <a:rPr 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kommunizieren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3" name="Titel 1">
            <a:extLst>
              <a:ext uri="{FF2B5EF4-FFF2-40B4-BE49-F238E27FC236}">
                <a16:creationId xmlns:a16="http://schemas.microsoft.com/office/drawing/2014/main" id="{C7EF6801-80DC-2148-8987-6ED6AECA1617}"/>
              </a:ext>
            </a:extLst>
          </p:cNvPr>
          <p:cNvSpPr txBox="1">
            <a:spLocks/>
          </p:cNvSpPr>
          <p:nvPr/>
        </p:nvSpPr>
        <p:spPr>
          <a:xfrm>
            <a:off x="539552" y="1001352"/>
            <a:ext cx="8229600" cy="987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Bedeutung für die Schule</a:t>
            </a:r>
          </a:p>
        </p:txBody>
      </p:sp>
      <p:sp>
        <p:nvSpPr>
          <p:cNvPr id="45" name="Fußzeilenplatzhalter 4">
            <a:extLst>
              <a:ext uri="{FF2B5EF4-FFF2-40B4-BE49-F238E27FC236}">
                <a16:creationId xmlns:a16="http://schemas.microsoft.com/office/drawing/2014/main" id="{C29F0278-9300-7E4C-B74A-0A5883A3F0DE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3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  <p:extLst>
      <p:ext uri="{BB962C8B-B14F-4D97-AF65-F5344CB8AC3E}">
        <p14:creationId xmlns:p14="http://schemas.microsoft.com/office/powerpoint/2010/main" val="80318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836712"/>
            <a:ext cx="8229600" cy="918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D34CB0CC-DCD4-4C27-BA97-8857378E960E}"/>
              </a:ext>
            </a:extLst>
          </p:cNvPr>
          <p:cNvSpPr txBox="1">
            <a:spLocks/>
          </p:cNvSpPr>
          <p:nvPr/>
        </p:nvSpPr>
        <p:spPr>
          <a:xfrm>
            <a:off x="465992" y="1677293"/>
            <a:ext cx="8229600" cy="918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22F11A62-AE8E-4637-8F4F-89BC9DF15035}"/>
              </a:ext>
            </a:extLst>
          </p:cNvPr>
          <p:cNvSpPr/>
          <p:nvPr/>
        </p:nvSpPr>
        <p:spPr>
          <a:xfrm>
            <a:off x="221944" y="5983593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Quellen: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https://www.lernfabrik-bietigheim.de/anlage/</a:t>
            </a:r>
          </a:p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Bildungsplan: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https://www.ls-bw.de/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site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pbs-bw-new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get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documents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KULTUS.Dachmandant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/KULTUS/Dienststellen/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ls-bw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/Bildungspläne/Berufliche%20Schulen/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bs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</a:t>
            </a: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bs_berufsbez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/BS_Mechatroniker_18_4011.pdf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de-DE" sz="1000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C17E8FC-1F10-4F7F-9A88-18E1FE51E4DD}"/>
              </a:ext>
            </a:extLst>
          </p:cNvPr>
          <p:cNvGrpSpPr/>
          <p:nvPr/>
        </p:nvGrpSpPr>
        <p:grpSpPr>
          <a:xfrm>
            <a:off x="226032" y="2642825"/>
            <a:ext cx="4478085" cy="3162439"/>
            <a:chOff x="226032" y="2642825"/>
            <a:chExt cx="4478085" cy="3162439"/>
          </a:xfrm>
        </p:grpSpPr>
        <p:grpSp>
          <p:nvGrpSpPr>
            <p:cNvPr id="34" name="Group 18">
              <a:extLst>
                <a:ext uri="{FF2B5EF4-FFF2-40B4-BE49-F238E27FC236}">
                  <a16:creationId xmlns:a16="http://schemas.microsoft.com/office/drawing/2014/main" id="{57040B13-C77D-4A02-A506-DE3592A70E2E}"/>
                </a:ext>
              </a:extLst>
            </p:cNvPr>
            <p:cNvGrpSpPr/>
            <p:nvPr/>
          </p:nvGrpSpPr>
          <p:grpSpPr>
            <a:xfrm>
              <a:off x="683568" y="4169531"/>
              <a:ext cx="4020549" cy="1635733"/>
              <a:chOff x="986231" y="4445243"/>
              <a:chExt cx="4020549" cy="1635733"/>
            </a:xfrm>
          </p:grpSpPr>
          <p:sp>
            <p:nvSpPr>
              <p:cNvPr id="35" name="TextBox 9">
                <a:extLst>
                  <a:ext uri="{FF2B5EF4-FFF2-40B4-BE49-F238E27FC236}">
                    <a16:creationId xmlns:a16="http://schemas.microsoft.com/office/drawing/2014/main" id="{5024CC5B-31C7-4866-9964-FA839C0CAF10}"/>
                  </a:ext>
                </a:extLst>
              </p:cNvPr>
              <p:cNvSpPr txBox="1"/>
              <p:nvPr/>
            </p:nvSpPr>
            <p:spPr>
              <a:xfrm>
                <a:off x="1397394" y="5454970"/>
                <a:ext cx="3609386" cy="553998"/>
              </a:xfrm>
              <a:prstGeom prst="rect">
                <a:avLst/>
              </a:prstGeom>
              <a:noFill/>
            </p:spPr>
            <p:txBody>
              <a:bodyPr wrap="none" anchor="b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err="1">
                    <a:solidFill>
                      <a:schemeClr val="accent4"/>
                    </a:solidFill>
                  </a:rPr>
                  <a:t>Kontinuierlicher</a:t>
                </a:r>
                <a:r>
                  <a:rPr lang="en-US" b="1">
                    <a:solidFill>
                      <a:schemeClr val="accent4"/>
                    </a:solidFill>
                  </a:rPr>
                  <a:t> </a:t>
                </a:r>
                <a:r>
                  <a:rPr lang="en-US" b="1" err="1">
                    <a:solidFill>
                      <a:schemeClr val="accent4"/>
                    </a:solidFill>
                  </a:rPr>
                  <a:t>Anpassungsprozess</a:t>
                </a:r>
                <a:endParaRPr lang="en-US" b="1">
                  <a:solidFill>
                    <a:schemeClr val="accent4"/>
                  </a:solidFill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b="1">
                  <a:solidFill>
                    <a:schemeClr val="accent4"/>
                  </a:solidFill>
                  <a:latin typeface="+mn-lt"/>
                </a:endParaRPr>
              </a:p>
            </p:txBody>
          </p:sp>
          <p:grpSp>
            <p:nvGrpSpPr>
              <p:cNvPr id="36" name="Group 17">
                <a:extLst>
                  <a:ext uri="{FF2B5EF4-FFF2-40B4-BE49-F238E27FC236}">
                    <a16:creationId xmlns:a16="http://schemas.microsoft.com/office/drawing/2014/main" id="{5F21214D-CBF4-4271-926C-F98DE8F7413D}"/>
                  </a:ext>
                </a:extLst>
              </p:cNvPr>
              <p:cNvGrpSpPr/>
              <p:nvPr/>
            </p:nvGrpSpPr>
            <p:grpSpPr>
              <a:xfrm>
                <a:off x="986231" y="4445243"/>
                <a:ext cx="3096344" cy="1635733"/>
                <a:chOff x="986231" y="4445243"/>
                <a:chExt cx="3096344" cy="1635733"/>
              </a:xfrm>
            </p:grpSpPr>
            <p:sp>
              <p:nvSpPr>
                <p:cNvPr id="37" name="Freeform 8">
                  <a:extLst>
                    <a:ext uri="{FF2B5EF4-FFF2-40B4-BE49-F238E27FC236}">
                      <a16:creationId xmlns:a16="http://schemas.microsoft.com/office/drawing/2014/main" id="{DCAF7B54-9485-4111-B7EF-1A19D1D5F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 flipH="1">
                  <a:off x="986231" y="5067357"/>
                  <a:ext cx="823913" cy="820738"/>
                </a:xfrm>
                <a:custGeom>
                  <a:avLst/>
                  <a:gdLst/>
                  <a:ahLst/>
                  <a:cxnLst>
                    <a:cxn ang="0">
                      <a:pos x="251" y="125"/>
                    </a:cxn>
                    <a:cxn ang="0">
                      <a:pos x="144" y="125"/>
                    </a:cxn>
                    <a:cxn ang="0">
                      <a:pos x="144" y="125"/>
                    </a:cxn>
                    <a:cxn ang="0">
                      <a:pos x="126" y="143"/>
                    </a:cxn>
                    <a:cxn ang="0">
                      <a:pos x="107" y="125"/>
                    </a:cxn>
                    <a:cxn ang="0">
                      <a:pos x="125" y="107"/>
                    </a:cxn>
                    <a:cxn ang="0">
                      <a:pos x="125" y="0"/>
                    </a:cxn>
                    <a:cxn ang="0">
                      <a:pos x="0" y="125"/>
                    </a:cxn>
                    <a:cxn ang="0">
                      <a:pos x="124" y="250"/>
                    </a:cxn>
                    <a:cxn ang="0">
                      <a:pos x="127" y="250"/>
                    </a:cxn>
                    <a:cxn ang="0">
                      <a:pos x="251" y="125"/>
                    </a:cxn>
                  </a:cxnLst>
                  <a:rect l="0" t="0" r="r" b="b"/>
                  <a:pathLst>
                    <a:path w="251" h="250">
                      <a:moveTo>
                        <a:pt x="251" y="125"/>
                      </a:moveTo>
                      <a:cubicBezTo>
                        <a:pt x="144" y="125"/>
                        <a:pt x="144" y="125"/>
                        <a:pt x="144" y="125"/>
                      </a:cubicBezTo>
                      <a:cubicBezTo>
                        <a:pt x="144" y="125"/>
                        <a:pt x="144" y="125"/>
                        <a:pt x="144" y="125"/>
                      </a:cubicBezTo>
                      <a:cubicBezTo>
                        <a:pt x="144" y="135"/>
                        <a:pt x="136" y="143"/>
                        <a:pt x="126" y="143"/>
                      </a:cubicBezTo>
                      <a:cubicBezTo>
                        <a:pt x="115" y="143"/>
                        <a:pt x="107" y="135"/>
                        <a:pt x="107" y="125"/>
                      </a:cubicBezTo>
                      <a:cubicBezTo>
                        <a:pt x="107" y="115"/>
                        <a:pt x="115" y="107"/>
                        <a:pt x="125" y="107"/>
                      </a:cubicBez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56" y="0"/>
                        <a:pt x="0" y="56"/>
                        <a:pt x="0" y="125"/>
                      </a:cubicBezTo>
                      <a:cubicBezTo>
                        <a:pt x="0" y="194"/>
                        <a:pt x="56" y="249"/>
                        <a:pt x="124" y="250"/>
                      </a:cubicBezTo>
                      <a:cubicBezTo>
                        <a:pt x="127" y="250"/>
                        <a:pt x="127" y="250"/>
                        <a:pt x="127" y="250"/>
                      </a:cubicBezTo>
                      <a:cubicBezTo>
                        <a:pt x="195" y="249"/>
                        <a:pt x="251" y="194"/>
                        <a:pt x="251" y="12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cxnSp>
              <p:nvCxnSpPr>
                <p:cNvPr id="38" name="Straight Arrow Connector 8">
                  <a:extLst>
                    <a:ext uri="{FF2B5EF4-FFF2-40B4-BE49-F238E27FC236}">
                      <a16:creationId xmlns:a16="http://schemas.microsoft.com/office/drawing/2014/main" id="{F3AAB093-3E17-48C9-AB8C-20EA283784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397394" y="4445243"/>
                  <a:ext cx="6351" cy="622115"/>
                </a:xfrm>
                <a:prstGeom prst="straightConnector1">
                  <a:avLst/>
                </a:prstGeom>
                <a:ln w="12700">
                  <a:solidFill>
                    <a:schemeClr val="accent4"/>
                  </a:solidFill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43">
                  <a:extLst>
                    <a:ext uri="{FF2B5EF4-FFF2-40B4-BE49-F238E27FC236}">
                      <a16:creationId xmlns:a16="http://schemas.microsoft.com/office/drawing/2014/main" id="{A5232286-405B-4857-92AA-7B1A52AEE4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97394" y="5773199"/>
                  <a:ext cx="2685181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400" err="1">
                      <a:solidFill>
                        <a:srgbClr val="000000"/>
                      </a:solidFill>
                    </a:rPr>
                    <a:t>Aktuelles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en-US" sz="1400" err="1">
                      <a:solidFill>
                        <a:srgbClr val="000000"/>
                      </a:solidFill>
                    </a:rPr>
                    <a:t>Beispiel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: </a:t>
                  </a:r>
                  <a:r>
                    <a:rPr lang="en-US" sz="1400" err="1">
                      <a:solidFill>
                        <a:srgbClr val="000000"/>
                      </a:solidFill>
                    </a:rPr>
                    <a:t>Lernfabrik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 4.0</a:t>
                  </a:r>
                </a:p>
              </p:txBody>
            </p:sp>
          </p:grpSp>
        </p:grpSp>
        <p:pic>
          <p:nvPicPr>
            <p:cNvPr id="47" name="Picture 2" descr="https://www.lernfabrik-bietigheim.de/wp-content/uploads/2017/07/Lernfabrik-4.0-Bietigheim-Bissingen_Maschinensystem_Grundlagenlabor-02.jpg">
              <a:extLst>
                <a:ext uri="{FF2B5EF4-FFF2-40B4-BE49-F238E27FC236}">
                  <a16:creationId xmlns:a16="http://schemas.microsoft.com/office/drawing/2014/main" id="{273F8A6A-3C7F-4D56-B4CE-353E267396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32" y="2642825"/>
              <a:ext cx="2290060" cy="1526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24BBFB0-1763-48C5-A10C-1E8824971736}"/>
              </a:ext>
            </a:extLst>
          </p:cNvPr>
          <p:cNvGrpSpPr/>
          <p:nvPr/>
        </p:nvGrpSpPr>
        <p:grpSpPr>
          <a:xfrm>
            <a:off x="2694045" y="1630223"/>
            <a:ext cx="6138083" cy="3291598"/>
            <a:chOff x="2694045" y="1630223"/>
            <a:chExt cx="6138083" cy="3291598"/>
          </a:xfrm>
        </p:grpSpPr>
        <p:grpSp>
          <p:nvGrpSpPr>
            <p:cNvPr id="40" name="Group 19">
              <a:extLst>
                <a:ext uri="{FF2B5EF4-FFF2-40B4-BE49-F238E27FC236}">
                  <a16:creationId xmlns:a16="http://schemas.microsoft.com/office/drawing/2014/main" id="{434CA254-C65F-4C33-BDBF-9A3ECFDE1C42}"/>
                </a:ext>
              </a:extLst>
            </p:cNvPr>
            <p:cNvGrpSpPr/>
            <p:nvPr/>
          </p:nvGrpSpPr>
          <p:grpSpPr>
            <a:xfrm>
              <a:off x="3203848" y="1630223"/>
              <a:ext cx="4896543" cy="1582753"/>
              <a:chOff x="6054697" y="1260962"/>
              <a:chExt cx="4896543" cy="1582753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081C63E9-4EAD-4D4D-9755-A164A0900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697" y="1628820"/>
                <a:ext cx="823913" cy="820737"/>
              </a:xfrm>
              <a:custGeom>
                <a:avLst/>
                <a:gdLst>
                  <a:gd name="T0" fmla="*/ 251 w 251"/>
                  <a:gd name="T1" fmla="*/ 125 h 250"/>
                  <a:gd name="T2" fmla="*/ 144 w 251"/>
                  <a:gd name="T3" fmla="*/ 125 h 250"/>
                  <a:gd name="T4" fmla="*/ 144 w 251"/>
                  <a:gd name="T5" fmla="*/ 125 h 250"/>
                  <a:gd name="T6" fmla="*/ 126 w 251"/>
                  <a:gd name="T7" fmla="*/ 143 h 250"/>
                  <a:gd name="T8" fmla="*/ 107 w 251"/>
                  <a:gd name="T9" fmla="*/ 125 h 250"/>
                  <a:gd name="T10" fmla="*/ 125 w 251"/>
                  <a:gd name="T11" fmla="*/ 107 h 250"/>
                  <a:gd name="T12" fmla="*/ 125 w 251"/>
                  <a:gd name="T13" fmla="*/ 0 h 250"/>
                  <a:gd name="T14" fmla="*/ 0 w 251"/>
                  <a:gd name="T15" fmla="*/ 125 h 250"/>
                  <a:gd name="T16" fmla="*/ 124 w 251"/>
                  <a:gd name="T17" fmla="*/ 250 h 250"/>
                  <a:gd name="T18" fmla="*/ 127 w 251"/>
                  <a:gd name="T19" fmla="*/ 250 h 250"/>
                  <a:gd name="T20" fmla="*/ 251 w 251"/>
                  <a:gd name="T21" fmla="*/ 125 h 25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1"/>
                  <a:gd name="T34" fmla="*/ 0 h 250"/>
                  <a:gd name="T35" fmla="*/ 251 w 251"/>
                  <a:gd name="T36" fmla="*/ 250 h 25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1" h="250">
                    <a:moveTo>
                      <a:pt x="251" y="125"/>
                    </a:move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35"/>
                      <a:pt x="136" y="143"/>
                      <a:pt x="126" y="143"/>
                    </a:cubicBezTo>
                    <a:cubicBezTo>
                      <a:pt x="115" y="143"/>
                      <a:pt x="107" y="135"/>
                      <a:pt x="107" y="125"/>
                    </a:cubicBezTo>
                    <a:cubicBezTo>
                      <a:pt x="107" y="115"/>
                      <a:pt x="115" y="107"/>
                      <a:pt x="125" y="107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94"/>
                      <a:pt x="56" y="249"/>
                      <a:pt x="124" y="250"/>
                    </a:cubicBezTo>
                    <a:cubicBezTo>
                      <a:pt x="127" y="250"/>
                      <a:pt x="127" y="250"/>
                      <a:pt x="127" y="250"/>
                    </a:cubicBezTo>
                    <a:cubicBezTo>
                      <a:pt x="195" y="249"/>
                      <a:pt x="251" y="194"/>
                      <a:pt x="251" y="1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42" name="Straight Arrow Connector 12">
                <a:extLst>
                  <a:ext uri="{FF2B5EF4-FFF2-40B4-BE49-F238E27FC236}">
                    <a16:creationId xmlns:a16="http://schemas.microsoft.com/office/drawing/2014/main" id="{69563E15-AF5D-4918-AB20-18F69533EAB9}"/>
                  </a:ext>
                </a:extLst>
              </p:cNvPr>
              <p:cNvCxnSpPr>
                <a:cxnSpLocks/>
                <a:stCxn id="41" idx="8"/>
              </p:cNvCxnSpPr>
              <p:nvPr/>
            </p:nvCxnSpPr>
            <p:spPr>
              <a:xfrm>
                <a:off x="6461730" y="2449557"/>
                <a:ext cx="0" cy="394158"/>
              </a:xfrm>
              <a:prstGeom prst="straightConnector1">
                <a:avLst/>
              </a:prstGeom>
              <a:ln>
                <a:tailEnd type="oval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43" name="Group 34">
                <a:extLst>
                  <a:ext uri="{FF2B5EF4-FFF2-40B4-BE49-F238E27FC236}">
                    <a16:creationId xmlns:a16="http://schemas.microsoft.com/office/drawing/2014/main" id="{1AD54134-56F1-42FA-8115-AB3D883CD7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41251" y="1260962"/>
                <a:ext cx="4509989" cy="688519"/>
                <a:chOff x="5718628" y="833937"/>
                <a:chExt cx="4510464" cy="689702"/>
              </a:xfrm>
            </p:grpSpPr>
            <p:sp>
              <p:nvSpPr>
                <p:cNvPr id="44" name="TextBox 35">
                  <a:extLst>
                    <a:ext uri="{FF2B5EF4-FFF2-40B4-BE49-F238E27FC236}">
                      <a16:creationId xmlns:a16="http://schemas.microsoft.com/office/drawing/2014/main" id="{CED13C68-E297-453E-9313-92933212783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18629" y="833937"/>
                  <a:ext cx="3211858" cy="3699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b">
                  <a:spAutoFit/>
                </a:bodyPr>
                <a:lstStyle/>
                <a:p>
                  <a:r>
                    <a:rPr lang="en-US" b="1" err="1">
                      <a:solidFill>
                        <a:schemeClr val="accent2"/>
                      </a:solidFill>
                    </a:rPr>
                    <a:t>Anpassung</a:t>
                  </a:r>
                  <a:r>
                    <a:rPr lang="en-US" b="1">
                      <a:solidFill>
                        <a:schemeClr val="accent2"/>
                      </a:solidFill>
                    </a:rPr>
                    <a:t> der </a:t>
                  </a:r>
                  <a:r>
                    <a:rPr lang="en-US" b="1" err="1">
                      <a:solidFill>
                        <a:schemeClr val="accent2"/>
                      </a:solidFill>
                    </a:rPr>
                    <a:t>Lehrplaninhalte</a:t>
                  </a:r>
                  <a:endParaRPr lang="en-US" b="1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45" name="TextBox 36">
                  <a:extLst>
                    <a:ext uri="{FF2B5EF4-FFF2-40B4-BE49-F238E27FC236}">
                      <a16:creationId xmlns:a16="http://schemas.microsoft.com/office/drawing/2014/main" id="{10F87076-DDB3-40E3-9C1B-1518FCA6D00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18628" y="1215333"/>
                  <a:ext cx="4510464" cy="3083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400" err="1">
                      <a:solidFill>
                        <a:srgbClr val="000000"/>
                      </a:solidFill>
                    </a:rPr>
                    <a:t>Beispiel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: </a:t>
                  </a:r>
                  <a:r>
                    <a:rPr lang="en-US" sz="1400" err="1">
                      <a:solidFill>
                        <a:srgbClr val="000000"/>
                      </a:solidFill>
                    </a:rPr>
                    <a:t>Lehrplan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en-US" sz="1400" err="1">
                      <a:solidFill>
                        <a:srgbClr val="000000"/>
                      </a:solidFill>
                    </a:rPr>
                    <a:t>MechatronikerInnen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, </a:t>
                  </a:r>
                  <a:r>
                    <a:rPr lang="en-US" sz="1400" err="1">
                      <a:solidFill>
                        <a:srgbClr val="000000"/>
                      </a:solidFill>
                    </a:rPr>
                    <a:t>Fassung</a:t>
                  </a:r>
                  <a:r>
                    <a:rPr lang="en-US" sz="1400">
                      <a:solidFill>
                        <a:srgbClr val="000000"/>
                      </a:solidFill>
                    </a:rPr>
                    <a:t> 2018</a:t>
                  </a:r>
                </a:p>
              </p:txBody>
            </p:sp>
          </p:grpSp>
        </p:grpSp>
        <p:sp>
          <p:nvSpPr>
            <p:cNvPr id="48" name="Inhaltsplatzhalter 1">
              <a:extLst>
                <a:ext uri="{FF2B5EF4-FFF2-40B4-BE49-F238E27FC236}">
                  <a16:creationId xmlns:a16="http://schemas.microsoft.com/office/drawing/2014/main" id="{519F70B3-861F-493E-8E5F-3F7B0228C44F}"/>
                </a:ext>
              </a:extLst>
            </p:cNvPr>
            <p:cNvSpPr txBox="1">
              <a:spLocks/>
            </p:cNvSpPr>
            <p:nvPr/>
          </p:nvSpPr>
          <p:spPr>
            <a:xfrm>
              <a:off x="2694045" y="3290319"/>
              <a:ext cx="6138083" cy="1631502"/>
            </a:xfrm>
            <a:prstGeom prst="rect">
              <a:avLst/>
            </a:prstGeom>
            <a:ln w="6350">
              <a:solidFill>
                <a:schemeClr val="accent2"/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sz="1800" i="1" dirty="0"/>
                <a:t>„Aufgrund  der  Komplexität  der  Industrie  4.0  durch  Verzahnung  von  Produktion,  Automation, </a:t>
              </a:r>
            </a:p>
            <a:p>
              <a:pPr marL="0" indent="0">
                <a:buNone/>
              </a:pPr>
              <a:r>
                <a:rPr lang="de-DE" sz="1800" i="1" dirty="0"/>
                <a:t>Informations-  und  Kommunikationstechnologien  wird  von  den  Unternehmen  ein  hohes  Maß  an </a:t>
              </a:r>
            </a:p>
            <a:p>
              <a:pPr marL="0" indent="0">
                <a:buNone/>
              </a:pPr>
              <a:r>
                <a:rPr lang="de-DE" sz="1800" i="1" dirty="0"/>
                <a:t>Kompetenzen aus diesen Bereichen gefordert.“</a:t>
              </a:r>
              <a:endParaRPr lang="de-DE" sz="1800" i="1" dirty="0">
                <a:sym typeface="Wingdings" panose="05000000000000000000" pitchFamily="2" charset="2"/>
              </a:endParaRPr>
            </a:p>
          </p:txBody>
        </p:sp>
      </p:grpSp>
      <p:sp>
        <p:nvSpPr>
          <p:cNvPr id="24" name="Titel 1">
            <a:extLst>
              <a:ext uri="{FF2B5EF4-FFF2-40B4-BE49-F238E27FC236}">
                <a16:creationId xmlns:a16="http://schemas.microsoft.com/office/drawing/2014/main" id="{68D6DEAC-52E3-7740-BFA9-CA0C844EB3DD}"/>
              </a:ext>
            </a:extLst>
          </p:cNvPr>
          <p:cNvSpPr txBox="1">
            <a:spLocks/>
          </p:cNvSpPr>
          <p:nvPr/>
        </p:nvSpPr>
        <p:spPr>
          <a:xfrm>
            <a:off x="539552" y="1008108"/>
            <a:ext cx="8229600" cy="980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700" dirty="0"/>
              <a:t>Bedeutung für die Schule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6A768B2-E252-5745-BB1D-A45D5676E332}"/>
              </a:ext>
            </a:extLst>
          </p:cNvPr>
          <p:cNvSpPr/>
          <p:nvPr/>
        </p:nvSpPr>
        <p:spPr>
          <a:xfrm>
            <a:off x="1545806" y="4158200"/>
            <a:ext cx="108197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>
                <a:latin typeface="Calibri Light" panose="020F0302020204030204" pitchFamily="34" charset="0"/>
                <a:cs typeface="Calibri Light" panose="020F0302020204030204" pitchFamily="34" charset="0"/>
              </a:rPr>
              <a:t>Foto: BSS/Eberl</a:t>
            </a:r>
            <a:endParaRPr lang="de-DE" sz="120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2E9109F4-285E-A649-9278-6E0E88B87BBC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5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  <p:extLst>
      <p:ext uri="{BB962C8B-B14F-4D97-AF65-F5344CB8AC3E}">
        <p14:creationId xmlns:p14="http://schemas.microsoft.com/office/powerpoint/2010/main" val="65103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836712"/>
            <a:ext cx="8229600" cy="918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D34CB0CC-DCD4-4C27-BA97-8857378E960E}"/>
              </a:ext>
            </a:extLst>
          </p:cNvPr>
          <p:cNvSpPr txBox="1">
            <a:spLocks/>
          </p:cNvSpPr>
          <p:nvPr/>
        </p:nvSpPr>
        <p:spPr>
          <a:xfrm>
            <a:off x="465992" y="1677293"/>
            <a:ext cx="8229600" cy="918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22F11A62-AE8E-4637-8F4F-89BC9DF15035}"/>
              </a:ext>
            </a:extLst>
          </p:cNvPr>
          <p:cNvSpPr/>
          <p:nvPr/>
        </p:nvSpPr>
        <p:spPr>
          <a:xfrm>
            <a:off x="545434" y="6191846"/>
            <a:ext cx="8390941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de-DE" sz="1000" b="1" dirty="0">
                <a:latin typeface="Calibri Light"/>
                <a:cs typeface="Calibri Light"/>
              </a:rPr>
              <a:t>Quelle: </a:t>
            </a:r>
            <a:r>
              <a:rPr lang="de-DE" sz="1000" dirty="0">
                <a:latin typeface="Calibri Light"/>
                <a:cs typeface="Calibri Light"/>
                <a:hlinkClick r:id="rId3"/>
              </a:rPr>
              <a:t>https://www.ls-bw.de/site/pbs-bw-new/get/documents/KULTUS.Dachmandant/KULTUS/Dienststellen</a:t>
            </a:r>
            <a:br>
              <a:rPr lang="de-DE" sz="1000" dirty="0">
                <a:latin typeface="Calibri Light"/>
                <a:cs typeface="Calibri Light"/>
              </a:rPr>
            </a:br>
            <a:r>
              <a:rPr lang="de-DE" sz="1000" dirty="0">
                <a:latin typeface="Calibri Light"/>
                <a:cs typeface="Calibri Light"/>
              </a:rPr>
              <a:t>/</a:t>
            </a:r>
            <a:r>
              <a:rPr lang="de-DE" sz="1000" dirty="0" err="1">
                <a:latin typeface="Calibri Light"/>
                <a:cs typeface="Calibri Light"/>
              </a:rPr>
              <a:t>ls-bw</a:t>
            </a:r>
            <a:r>
              <a:rPr lang="de-DE" sz="1000" dirty="0">
                <a:latin typeface="Calibri Light"/>
                <a:cs typeface="Calibri Light"/>
              </a:rPr>
              <a:t>/Bildungspläne/Berufliche%20Schulen/</a:t>
            </a:r>
            <a:r>
              <a:rPr lang="de-DE" sz="1000" dirty="0" err="1">
                <a:latin typeface="Calibri Light"/>
                <a:cs typeface="Calibri Light"/>
              </a:rPr>
              <a:t>bs</a:t>
            </a:r>
            <a:r>
              <a:rPr lang="de-DE" sz="1000" dirty="0">
                <a:latin typeface="Calibri Light"/>
                <a:cs typeface="Calibri Light"/>
              </a:rPr>
              <a:t>/</a:t>
            </a:r>
            <a:r>
              <a:rPr lang="de-DE" sz="1000" dirty="0" err="1">
                <a:latin typeface="Calibri Light"/>
                <a:cs typeface="Calibri Light"/>
              </a:rPr>
              <a:t>bs_berufsbez</a:t>
            </a:r>
            <a:r>
              <a:rPr lang="de-DE" sz="1000" dirty="0">
                <a:latin typeface="Calibri Light"/>
                <a:cs typeface="Calibri Light"/>
              </a:rPr>
              <a:t>/BS_Mechatroniker_18_4011.pdf </a:t>
            </a:r>
            <a:endParaRPr lang="de-DE" sz="1000" u="sng" dirty="0"/>
          </a:p>
        </p:txBody>
      </p:sp>
      <p:grpSp>
        <p:nvGrpSpPr>
          <p:cNvPr id="34" name="Group 18">
            <a:extLst>
              <a:ext uri="{FF2B5EF4-FFF2-40B4-BE49-F238E27FC236}">
                <a16:creationId xmlns:a16="http://schemas.microsoft.com/office/drawing/2014/main" id="{57040B13-C77D-4A02-A506-DE3592A70E2E}"/>
              </a:ext>
            </a:extLst>
          </p:cNvPr>
          <p:cNvGrpSpPr/>
          <p:nvPr/>
        </p:nvGrpSpPr>
        <p:grpSpPr>
          <a:xfrm>
            <a:off x="545434" y="1736596"/>
            <a:ext cx="2833688" cy="1013619"/>
            <a:chOff x="986231" y="5067357"/>
            <a:chExt cx="2833688" cy="1013619"/>
          </a:xfrm>
        </p:grpSpPr>
        <p:sp>
          <p:nvSpPr>
            <p:cNvPr id="35" name="TextBox 9">
              <a:extLst>
                <a:ext uri="{FF2B5EF4-FFF2-40B4-BE49-F238E27FC236}">
                  <a16:creationId xmlns:a16="http://schemas.microsoft.com/office/drawing/2014/main" id="{5024CC5B-31C7-4866-9964-FA839C0CAF10}"/>
                </a:ext>
              </a:extLst>
            </p:cNvPr>
            <p:cNvSpPr txBox="1"/>
            <p:nvPr/>
          </p:nvSpPr>
          <p:spPr>
            <a:xfrm>
              <a:off x="1397394" y="5454970"/>
              <a:ext cx="1933093" cy="553998"/>
            </a:xfrm>
            <a:prstGeom prst="rect">
              <a:avLst/>
            </a:prstGeom>
            <a:noFill/>
          </p:spPr>
          <p:txBody>
            <a:bodyPr wrap="none" anchor="b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err="1">
                  <a:solidFill>
                    <a:schemeClr val="accent4"/>
                  </a:solidFill>
                </a:rPr>
                <a:t>Beispiel</a:t>
              </a:r>
              <a:r>
                <a:rPr lang="en-US" b="1">
                  <a:solidFill>
                    <a:schemeClr val="accent4"/>
                  </a:solidFill>
                </a:rPr>
                <a:t> </a:t>
              </a:r>
              <a:r>
                <a:rPr lang="en-US" b="1" err="1">
                  <a:solidFill>
                    <a:schemeClr val="accent4"/>
                  </a:solidFill>
                </a:rPr>
                <a:t>Lernfeld</a:t>
              </a:r>
              <a:r>
                <a:rPr lang="en-US" b="1">
                  <a:solidFill>
                    <a:schemeClr val="accent4"/>
                  </a:solidFill>
                </a:rPr>
                <a:t> 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b="1">
                <a:solidFill>
                  <a:schemeClr val="accent4"/>
                </a:solidFill>
                <a:latin typeface="+mn-lt"/>
              </a:endParaRPr>
            </a:p>
          </p:txBody>
        </p:sp>
        <p:grpSp>
          <p:nvGrpSpPr>
            <p:cNvPr id="36" name="Group 17">
              <a:extLst>
                <a:ext uri="{FF2B5EF4-FFF2-40B4-BE49-F238E27FC236}">
                  <a16:creationId xmlns:a16="http://schemas.microsoft.com/office/drawing/2014/main" id="{5F21214D-CBF4-4271-926C-F98DE8F7413D}"/>
                </a:ext>
              </a:extLst>
            </p:cNvPr>
            <p:cNvGrpSpPr/>
            <p:nvPr/>
          </p:nvGrpSpPr>
          <p:grpSpPr>
            <a:xfrm>
              <a:off x="986231" y="5067357"/>
              <a:ext cx="2833688" cy="1013619"/>
              <a:chOff x="986231" y="5067357"/>
              <a:chExt cx="2833688" cy="1013619"/>
            </a:xfrm>
          </p:grpSpPr>
          <p:sp>
            <p:nvSpPr>
              <p:cNvPr id="37" name="Freeform 8">
                <a:extLst>
                  <a:ext uri="{FF2B5EF4-FFF2-40B4-BE49-F238E27FC236}">
                    <a16:creationId xmlns:a16="http://schemas.microsoft.com/office/drawing/2014/main" id="{DCAF7B54-9485-4111-B7EF-1A19D1D5F09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986231" y="5067357"/>
                <a:ext cx="823913" cy="820738"/>
              </a:xfrm>
              <a:custGeom>
                <a:avLst/>
                <a:gdLst/>
                <a:ahLst/>
                <a:cxnLst>
                  <a:cxn ang="0">
                    <a:pos x="251" y="125"/>
                  </a:cxn>
                  <a:cxn ang="0">
                    <a:pos x="144" y="125"/>
                  </a:cxn>
                  <a:cxn ang="0">
                    <a:pos x="144" y="125"/>
                  </a:cxn>
                  <a:cxn ang="0">
                    <a:pos x="126" y="143"/>
                  </a:cxn>
                  <a:cxn ang="0">
                    <a:pos x="107" y="125"/>
                  </a:cxn>
                  <a:cxn ang="0">
                    <a:pos x="125" y="107"/>
                  </a:cxn>
                  <a:cxn ang="0">
                    <a:pos x="125" y="0"/>
                  </a:cxn>
                  <a:cxn ang="0">
                    <a:pos x="0" y="125"/>
                  </a:cxn>
                  <a:cxn ang="0">
                    <a:pos x="124" y="250"/>
                  </a:cxn>
                  <a:cxn ang="0">
                    <a:pos x="127" y="250"/>
                  </a:cxn>
                  <a:cxn ang="0">
                    <a:pos x="251" y="125"/>
                  </a:cxn>
                </a:cxnLst>
                <a:rect l="0" t="0" r="r" b="b"/>
                <a:pathLst>
                  <a:path w="251" h="250">
                    <a:moveTo>
                      <a:pt x="251" y="125"/>
                    </a:move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25"/>
                      <a:pt x="144" y="125"/>
                      <a:pt x="144" y="125"/>
                    </a:cubicBezTo>
                    <a:cubicBezTo>
                      <a:pt x="144" y="135"/>
                      <a:pt x="136" y="143"/>
                      <a:pt x="126" y="143"/>
                    </a:cubicBezTo>
                    <a:cubicBezTo>
                      <a:pt x="115" y="143"/>
                      <a:pt x="107" y="135"/>
                      <a:pt x="107" y="125"/>
                    </a:cubicBezTo>
                    <a:cubicBezTo>
                      <a:pt x="107" y="115"/>
                      <a:pt x="115" y="107"/>
                      <a:pt x="125" y="107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94"/>
                      <a:pt x="56" y="249"/>
                      <a:pt x="124" y="250"/>
                    </a:cubicBezTo>
                    <a:cubicBezTo>
                      <a:pt x="127" y="250"/>
                      <a:pt x="127" y="250"/>
                      <a:pt x="127" y="250"/>
                    </a:cubicBezTo>
                    <a:cubicBezTo>
                      <a:pt x="195" y="249"/>
                      <a:pt x="251" y="194"/>
                      <a:pt x="251" y="12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9" name="TextBox 43">
                <a:extLst>
                  <a:ext uri="{FF2B5EF4-FFF2-40B4-BE49-F238E27FC236}">
                    <a16:creationId xmlns:a16="http://schemas.microsoft.com/office/drawing/2014/main" id="{A5232286-405B-4857-92AA-7B1A52AEE4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7394" y="5773199"/>
                <a:ext cx="242252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sz="140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B3423DCC-DAB4-4F4E-A397-AA30BC17D5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73" y="2484327"/>
            <a:ext cx="5886493" cy="719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84C9875-7E4B-466E-AC53-3B230B7B45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595" y="3104748"/>
            <a:ext cx="5905543" cy="2948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2459942A-E2D2-D34B-8286-0988056277AF}"/>
              </a:ext>
            </a:extLst>
          </p:cNvPr>
          <p:cNvSpPr txBox="1">
            <a:spLocks/>
          </p:cNvSpPr>
          <p:nvPr/>
        </p:nvSpPr>
        <p:spPr>
          <a:xfrm>
            <a:off x="539552" y="1037586"/>
            <a:ext cx="8229600" cy="951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700" dirty="0"/>
              <a:t>Bedeutung für die Schule</a:t>
            </a: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47F9A17A-4E7A-E64C-89AA-DE657EC61EB2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6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  <p:extLst>
      <p:ext uri="{BB962C8B-B14F-4D97-AF65-F5344CB8AC3E}">
        <p14:creationId xmlns:p14="http://schemas.microsoft.com/office/powerpoint/2010/main" val="97509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 txBox="1">
            <a:spLocks/>
          </p:cNvSpPr>
          <p:nvPr/>
        </p:nvSpPr>
        <p:spPr>
          <a:xfrm>
            <a:off x="683568" y="1268760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AB7F785-4E37-C54C-8FF8-303C06EC371A}"/>
              </a:ext>
            </a:extLst>
          </p:cNvPr>
          <p:cNvSpPr txBox="1">
            <a:spLocks/>
          </p:cNvSpPr>
          <p:nvPr/>
        </p:nvSpPr>
        <p:spPr>
          <a:xfrm>
            <a:off x="539552" y="1022184"/>
            <a:ext cx="8229600" cy="728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Vier industrielle Revolutionen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79E800-3C48-4746-A9B7-22901679C11C}"/>
              </a:ext>
            </a:extLst>
          </p:cNvPr>
          <p:cNvSpPr txBox="1"/>
          <p:nvPr/>
        </p:nvSpPr>
        <p:spPr>
          <a:xfrm>
            <a:off x="539552" y="2084076"/>
            <a:ext cx="7920880" cy="3452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  <a:spcAft>
                <a:spcPts val="1800"/>
              </a:spcAft>
            </a:pPr>
            <a:r>
              <a:rPr lang="de-DE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Industrie 1.0	Mechanisierung von Produktionsanlagen 			mithilfe von Wasser- und Dampfkraft (1770)</a:t>
            </a:r>
          </a:p>
          <a:p>
            <a:pPr>
              <a:lnSpc>
                <a:spcPts val="2560"/>
              </a:lnSpc>
              <a:spcAft>
                <a:spcPts val="1800"/>
              </a:spcAft>
            </a:pPr>
            <a:r>
              <a:rPr lang="de-DE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Industrie 2.0	Elektrifizierung der Produktion für eine 			arbeitsteilige Massenfertigung (1870)</a:t>
            </a:r>
          </a:p>
          <a:p>
            <a:pPr>
              <a:lnSpc>
                <a:spcPts val="2560"/>
              </a:lnSpc>
              <a:spcAft>
                <a:spcPts val="1800"/>
              </a:spcAft>
            </a:pPr>
            <a:r>
              <a:rPr lang="de-DE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Industrie 3.0	Automatisierung durch Einsatz von Elektronik, IT 		und Roboter (1965)</a:t>
            </a:r>
          </a:p>
          <a:p>
            <a:pPr>
              <a:lnSpc>
                <a:spcPts val="2560"/>
              </a:lnSpc>
              <a:spcAft>
                <a:spcPts val="1800"/>
              </a:spcAft>
            </a:pPr>
            <a:r>
              <a:rPr lang="de-DE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Industrie 4.0	Vernetzung auf Basis von Cyber-</a:t>
            </a:r>
            <a:r>
              <a:rPr lang="de-DE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Physical</a:t>
            </a:r>
            <a:r>
              <a:rPr lang="de-DE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-			Systems (CPS) (heute)</a:t>
            </a: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6333F21C-D9F1-C44E-AD3F-1B31843F39BB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2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9645E794-C141-4BF2-9514-733C62E751AF}"/>
              </a:ext>
            </a:extLst>
          </p:cNvPr>
          <p:cNvSpPr txBox="1"/>
          <p:nvPr/>
        </p:nvSpPr>
        <p:spPr>
          <a:xfrm>
            <a:off x="835068" y="5649806"/>
            <a:ext cx="7697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Bild-Quellen:</a:t>
            </a:r>
          </a:p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Kaffeemaschine: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https://www.iconfinder.com/icons/5079029/beverage_coffee_drink_machine_maker_shop_icon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 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Drone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https://www.iconfinder.com/icons/5489509/aviation_camera_drone_flying_surveillance_icon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 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Roboter: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https://www.iconfinder.com/icons/3088379/astronomy_moon_rover_robot_rover_space_icon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 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Waschmaschine: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https://www.iconfinder.com/icons/733996/clean_laundry_machine_wash_washing_icon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 </a:t>
            </a:r>
            <a:b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3D-Drucker: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  <a:hlinkClick r:id="rId7"/>
              </a:rPr>
              <a:t>https://www.iconfinder.com/icons/3427247/3d_printer_machine_model_print_printer_printing_icon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Lizenz: CC 3.0  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1003389"/>
            <a:ext cx="8229600" cy="728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Einsatz von Mikrocontrollern 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D19F066-31AB-2242-877F-BFCD0EB8E8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16" y="2163704"/>
            <a:ext cx="825964" cy="82596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E626A39-DE01-EE42-9AE5-B03EF10C71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241" y="1741525"/>
            <a:ext cx="1667024" cy="1667024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8C6FDB22-6402-FD4C-A77D-F8995E72882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639" y="1772788"/>
            <a:ext cx="1604499" cy="160449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745FAC24-855E-4340-9C8D-78943C97B1D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641580"/>
            <a:ext cx="1707724" cy="1707724"/>
          </a:xfrm>
          <a:prstGeom prst="rect">
            <a:avLst/>
          </a:prstGeom>
        </p:spPr>
      </p:pic>
      <p:pic>
        <p:nvPicPr>
          <p:cNvPr id="25" name="Grafik 24" descr="Ein Bild, das draußen, Schild, Foto, Straße enthält.&#10;&#10;Automatisch generierte Beschreibung">
            <a:extLst>
              <a:ext uri="{FF2B5EF4-FFF2-40B4-BE49-F238E27FC236}">
                <a16:creationId xmlns:a16="http://schemas.microsoft.com/office/drawing/2014/main" id="{2F8B80C7-D6E6-3141-83FD-806633951E3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564938"/>
            <a:ext cx="1882149" cy="1863769"/>
          </a:xfrm>
          <a:prstGeom prst="rect">
            <a:avLst/>
          </a:prstGeom>
        </p:spPr>
      </p:pic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5791F6F5-01E9-064A-9781-6E1A711FD2FF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13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Spielzeug, Schaltkreis, blau enthält.&#10;&#10;Automatisch generierte Beschreibung">
            <a:extLst>
              <a:ext uri="{FF2B5EF4-FFF2-40B4-BE49-F238E27FC236}">
                <a16:creationId xmlns:a16="http://schemas.microsoft.com/office/drawing/2014/main" id="{36E0A45E-CCED-8347-AC9A-5D3EC002BF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7" b="8672"/>
          <a:stretch/>
        </p:blipFill>
        <p:spPr>
          <a:xfrm>
            <a:off x="4572000" y="2756210"/>
            <a:ext cx="4333305" cy="326774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645E794-C141-4BF2-9514-733C62E751AF}"/>
              </a:ext>
            </a:extLst>
          </p:cNvPr>
          <p:cNvSpPr txBox="1"/>
          <p:nvPr/>
        </p:nvSpPr>
        <p:spPr>
          <a:xfrm>
            <a:off x="429524" y="6290156"/>
            <a:ext cx="5150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Depositphotos.com, Lizenz: https://de.depositphotos.com/license.html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1011773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dirty="0"/>
              <a:t>Einstieg in die Programmierung </a:t>
            </a:r>
            <a:br>
              <a:rPr lang="de-DE" dirty="0"/>
            </a:br>
            <a:r>
              <a:rPr lang="de-DE" sz="2800" dirty="0"/>
              <a:t>mit dem Arduino Mikrocontroller (Open Source Projekt)</a:t>
            </a:r>
            <a:endParaRPr lang="de-DE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775A6C4-DAFA-BA4C-82F4-9F8ADA5A0731}"/>
              </a:ext>
            </a:extLst>
          </p:cNvPr>
          <p:cNvGrpSpPr/>
          <p:nvPr/>
        </p:nvGrpSpPr>
        <p:grpSpPr>
          <a:xfrm>
            <a:off x="669958" y="2994065"/>
            <a:ext cx="4111837" cy="2647053"/>
            <a:chOff x="647082" y="2791267"/>
            <a:chExt cx="4111837" cy="2647053"/>
          </a:xfrm>
        </p:grpSpPr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99CEFA00-128B-426B-9733-81A4953F03A9}"/>
                </a:ext>
              </a:extLst>
            </p:cNvPr>
            <p:cNvCxnSpPr>
              <a:cxnSpLocks/>
            </p:cNvCxnSpPr>
            <p:nvPr/>
          </p:nvCxnSpPr>
          <p:spPr>
            <a:xfrm>
              <a:off x="4049183" y="4307737"/>
              <a:ext cx="709736" cy="0"/>
            </a:xfrm>
            <a:prstGeom prst="straightConnector1">
              <a:avLst/>
            </a:prstGeom>
            <a:ln w="857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5E82446-51AD-7644-B9AA-3D0EBD149BB1}"/>
                </a:ext>
              </a:extLst>
            </p:cNvPr>
            <p:cNvSpPr/>
            <p:nvPr/>
          </p:nvSpPr>
          <p:spPr>
            <a:xfrm>
              <a:off x="1119831" y="3160401"/>
              <a:ext cx="1656184" cy="520315"/>
            </a:xfrm>
            <a:prstGeom prst="ellipse">
              <a:avLst/>
            </a:prstGeom>
            <a:solidFill>
              <a:srgbClr val="FF7E7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PHP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0314314-7E0E-8346-9132-31646DEA7BA3}"/>
                </a:ext>
              </a:extLst>
            </p:cNvPr>
            <p:cNvSpPr/>
            <p:nvPr/>
          </p:nvSpPr>
          <p:spPr>
            <a:xfrm>
              <a:off x="1976701" y="2791267"/>
              <a:ext cx="1656184" cy="520315"/>
            </a:xfrm>
            <a:prstGeom prst="ellipse">
              <a:avLst/>
            </a:prstGeom>
            <a:solidFill>
              <a:srgbClr val="00FD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Perl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0484559-97A0-394B-BF80-6796EF798DAF}"/>
                </a:ext>
              </a:extLst>
            </p:cNvPr>
            <p:cNvSpPr/>
            <p:nvPr/>
          </p:nvSpPr>
          <p:spPr>
            <a:xfrm>
              <a:off x="647082" y="3602018"/>
              <a:ext cx="1656184" cy="520315"/>
            </a:xfrm>
            <a:prstGeom prst="ellipse">
              <a:avLst/>
            </a:prstGeom>
            <a:solidFill>
              <a:srgbClr val="00919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Python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2006E0F-DBEA-EE49-AF0E-5E448AB20246}"/>
                </a:ext>
              </a:extLst>
            </p:cNvPr>
            <p:cNvSpPr/>
            <p:nvPr/>
          </p:nvSpPr>
          <p:spPr>
            <a:xfrm>
              <a:off x="1177387" y="4517029"/>
              <a:ext cx="1656184" cy="520315"/>
            </a:xfrm>
            <a:prstGeom prst="ellipse">
              <a:avLst/>
            </a:prstGeom>
            <a:solidFill>
              <a:srgbClr val="00FB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Basic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B52C83A-8500-4A4C-AEE0-9A2A8707276E}"/>
                </a:ext>
              </a:extLst>
            </p:cNvPr>
            <p:cNvSpPr/>
            <p:nvPr/>
          </p:nvSpPr>
          <p:spPr>
            <a:xfrm>
              <a:off x="2005479" y="4918005"/>
              <a:ext cx="1656184" cy="52031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C#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36F222A-F89A-684E-916C-2B6897FF65AD}"/>
                </a:ext>
              </a:extLst>
            </p:cNvPr>
            <p:cNvSpPr/>
            <p:nvPr/>
          </p:nvSpPr>
          <p:spPr>
            <a:xfrm>
              <a:off x="2833571" y="3119620"/>
              <a:ext cx="1656184" cy="520315"/>
            </a:xfrm>
            <a:prstGeom prst="ellipse">
              <a:avLst/>
            </a:prstGeom>
            <a:solidFill>
              <a:srgbClr val="FF4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Java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B5BC8A4-A275-9F46-BE27-99141767652E}"/>
                </a:ext>
              </a:extLst>
            </p:cNvPr>
            <p:cNvSpPr/>
            <p:nvPr/>
          </p:nvSpPr>
          <p:spPr>
            <a:xfrm>
              <a:off x="2539718" y="4475920"/>
              <a:ext cx="1656184" cy="520315"/>
            </a:xfrm>
            <a:prstGeom prst="ellipse">
              <a:avLst/>
            </a:prstGeom>
            <a:solidFill>
              <a:srgbClr val="FF9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Swift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202E63F-90EA-7D46-97F5-E55CCC6CE3E2}"/>
                </a:ext>
              </a:extLst>
            </p:cNvPr>
            <p:cNvSpPr/>
            <p:nvPr/>
          </p:nvSpPr>
          <p:spPr>
            <a:xfrm>
              <a:off x="2150457" y="3546733"/>
              <a:ext cx="1656184" cy="520315"/>
            </a:xfrm>
            <a:prstGeom prst="ellipse">
              <a:avLst/>
            </a:prstGeom>
            <a:solidFill>
              <a:srgbClr val="FFD57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Lisp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ABE6413-BF10-9A4A-B631-8079DBA195A3}"/>
                </a:ext>
              </a:extLst>
            </p:cNvPr>
            <p:cNvSpPr/>
            <p:nvPr/>
          </p:nvSpPr>
          <p:spPr>
            <a:xfrm>
              <a:off x="964856" y="4054457"/>
              <a:ext cx="1656184" cy="520315"/>
            </a:xfrm>
            <a:prstGeom prst="ellipse">
              <a:avLst/>
            </a:prstGeom>
            <a:solidFill>
              <a:srgbClr val="9437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Scala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E95D3A5-0406-3346-BF40-D90CC84B1449}"/>
                </a:ext>
              </a:extLst>
            </p:cNvPr>
            <p:cNvSpPr/>
            <p:nvPr/>
          </p:nvSpPr>
          <p:spPr>
            <a:xfrm>
              <a:off x="2420483" y="4013676"/>
              <a:ext cx="1656184" cy="520315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C++</a:t>
              </a:r>
            </a:p>
          </p:txBody>
        </p:sp>
      </p:grp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352AFB7B-CC1A-2C46-ACAE-B35DF6606902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4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  <p:extLst>
      <p:ext uri="{BB962C8B-B14F-4D97-AF65-F5344CB8AC3E}">
        <p14:creationId xmlns:p14="http://schemas.microsoft.com/office/powerpoint/2010/main" val="1590081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D382279A-2680-9046-A598-B54ED375C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809" y="291616"/>
            <a:ext cx="1286396" cy="452076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836712"/>
            <a:ext cx="8229600" cy="620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/>
              <a:t>Volle Virtualisierung mit </a:t>
            </a:r>
            <a:r>
              <a:rPr lang="de-DE" sz="2800" err="1"/>
              <a:t>TinkerCAD</a:t>
            </a:r>
            <a:r>
              <a:rPr lang="de-DE" sz="2800"/>
              <a:t> von Autodesk</a:t>
            </a:r>
            <a:endParaRPr lang="de-DE"/>
          </a:p>
        </p:txBody>
      </p:sp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dd-In 1" title="Webviewer">
                <a:extLst>
                  <a:ext uri="{FF2B5EF4-FFF2-40B4-BE49-F238E27FC236}">
                    <a16:creationId xmlns:a16="http://schemas.microsoft.com/office/drawing/2014/main" id="{C6525B97-3F37-5547-9497-EA2ABD5E3A8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-1524000" y="0"/>
              <a:ext cx="12192000" cy="68580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2" name="Add-In 1" title="Webviewer">
                <a:extLst>
                  <a:ext uri="{FF2B5EF4-FFF2-40B4-BE49-F238E27FC236}">
                    <a16:creationId xmlns:a16="http://schemas.microsoft.com/office/drawing/2014/main" id="{C6525B97-3F37-5547-9497-EA2ABD5E3A8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524000" y="0"/>
                <a:ext cx="12192000" cy="68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2698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1001201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Mit Bauteilen, Schaltung und Programmcode</a:t>
            </a:r>
            <a:endParaRPr lang="de-DE" dirty="0"/>
          </a:p>
        </p:txBody>
      </p:sp>
      <p:pic>
        <p:nvPicPr>
          <p:cNvPr id="2" name="Grafik 6" descr="Ein Bild, das Elektronik, Schaltkreis enthält.&#10;&#10;Mit sehr hoher Zuverlässigkeit generierte Beschreibung">
            <a:extLst>
              <a:ext uri="{FF2B5EF4-FFF2-40B4-BE49-F238E27FC236}">
                <a16:creationId xmlns:a16="http://schemas.microsoft.com/office/drawing/2014/main" id="{2913A024-C777-40B9-9F2C-40AA5F80A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685" y="1875680"/>
            <a:ext cx="6432630" cy="4521094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61B05BC-BF53-EE42-AEB0-B9CF99D20F0B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4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65B46534-5106-4B38-9EC4-D5FB935131BC}"/>
              </a:ext>
            </a:extLst>
          </p:cNvPr>
          <p:cNvSpPr/>
          <p:nvPr/>
        </p:nvSpPr>
        <p:spPr>
          <a:xfrm>
            <a:off x="814933" y="6435571"/>
            <a:ext cx="20954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BSZ Bietigheim-Bissingen</a:t>
            </a:r>
          </a:p>
        </p:txBody>
      </p:sp>
    </p:spTree>
    <p:extLst>
      <p:ext uri="{BB962C8B-B14F-4D97-AF65-F5344CB8AC3E}">
        <p14:creationId xmlns:p14="http://schemas.microsoft.com/office/powerpoint/2010/main" val="2596625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326CC627-3F96-40EC-BE02-6712F6AD7955}"/>
              </a:ext>
            </a:extLst>
          </p:cNvPr>
          <p:cNvSpPr txBox="1"/>
          <p:nvPr/>
        </p:nvSpPr>
        <p:spPr>
          <a:xfrm>
            <a:off x="1016352" y="4371889"/>
            <a:ext cx="2743200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000" dirty="0">
                <a:latin typeface="Calibri Light"/>
                <a:cs typeface="Calibri Light"/>
              </a:rPr>
              <a:t>Hohlbuchse</a:t>
            </a:r>
          </a:p>
          <a:p>
            <a:pPr marL="137160" indent="-137160">
              <a:buFont typeface="Wingdings"/>
              <a:buChar char="§"/>
            </a:pPr>
            <a:r>
              <a:rPr lang="de-DE" sz="1000" dirty="0">
                <a:latin typeface="Calibri Light"/>
                <a:cs typeface="Calibri"/>
              </a:rPr>
              <a:t>externe Stromversorgung</a:t>
            </a:r>
            <a:br>
              <a:rPr lang="de-DE" sz="1000" dirty="0">
                <a:latin typeface="Calibri Light"/>
                <a:cs typeface="Calibri"/>
              </a:rPr>
            </a:br>
            <a:r>
              <a:rPr lang="de-DE" sz="1000" dirty="0">
                <a:latin typeface="Calibri Light"/>
                <a:cs typeface="Calibri"/>
              </a:rPr>
              <a:t>(min. 7 bis max. 12 Volt)</a:t>
            </a:r>
          </a:p>
          <a:p>
            <a:pPr marL="137160" indent="-137160">
              <a:buFont typeface="Wingdings"/>
              <a:buChar char="§"/>
            </a:pPr>
            <a:r>
              <a:rPr lang="de-DE" sz="1000" dirty="0">
                <a:latin typeface="Calibri Light"/>
                <a:cs typeface="Calibri"/>
              </a:rPr>
              <a:t>für Hohlstecker mit 5,5 mm Außen-</a:t>
            </a:r>
            <a:br>
              <a:rPr lang="de-DE" sz="1000" dirty="0">
                <a:latin typeface="Calibri Light"/>
                <a:cs typeface="Calibri"/>
              </a:rPr>
            </a:br>
            <a:r>
              <a:rPr lang="de-DE" sz="1000" dirty="0">
                <a:latin typeface="Calibri Light"/>
                <a:cs typeface="Calibri"/>
              </a:rPr>
              <a:t>und 2,1 mm Innendurchmesser</a:t>
            </a:r>
            <a:endParaRPr lang="de-DE" dirty="0">
              <a:latin typeface="Calibri"/>
              <a:cs typeface="Calibri"/>
            </a:endParaRPr>
          </a:p>
          <a:p>
            <a:pPr marL="137160" indent="-137160">
              <a:buFont typeface="Wingdings"/>
              <a:buChar char="§"/>
            </a:pPr>
            <a:r>
              <a:rPr lang="de-DE" sz="1000" dirty="0">
                <a:latin typeface="Calibri Light"/>
                <a:cs typeface="Calibri"/>
              </a:rPr>
              <a:t>nur nötig, wenn keine USB-</a:t>
            </a:r>
            <a:br>
              <a:rPr lang="de-DE" sz="1000" dirty="0">
                <a:latin typeface="Calibri Light"/>
                <a:cs typeface="Calibri"/>
              </a:rPr>
            </a:br>
            <a:r>
              <a:rPr lang="de-DE" sz="1000" dirty="0">
                <a:latin typeface="Calibri Light"/>
                <a:cs typeface="Calibri"/>
              </a:rPr>
              <a:t>Verbindung vorhanden ist</a:t>
            </a:r>
            <a:endParaRPr lang="de-DE" dirty="0">
              <a:latin typeface="Calibri"/>
              <a:cs typeface="Calibri"/>
            </a:endParaRPr>
          </a:p>
        </p:txBody>
      </p:sp>
      <p:pic>
        <p:nvPicPr>
          <p:cNvPr id="2" name="Grafik 2" descr="Ein Bild, das Elektronik, Schaltkreis, Tisch enthält.&#10;&#10;Mit sehr hoher Zuverlässigkeit generierte Beschreibung">
            <a:extLst>
              <a:ext uri="{FF2B5EF4-FFF2-40B4-BE49-F238E27FC236}">
                <a16:creationId xmlns:a16="http://schemas.microsoft.com/office/drawing/2014/main" id="{7F31CCB5-B824-4313-AF07-65A327D98E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154" y="3007879"/>
            <a:ext cx="2743200" cy="1909647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1021012"/>
            <a:ext cx="8229600" cy="586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Aufbau eines </a:t>
            </a:r>
            <a:r>
              <a:rPr lang="de-DE" sz="2800" dirty="0" err="1"/>
              <a:t>Arduinos</a:t>
            </a:r>
            <a:endParaRPr lang="de-DE" sz="2800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A5A6A137-E299-4739-8E97-34AF0930171C}"/>
              </a:ext>
            </a:extLst>
          </p:cNvPr>
          <p:cNvSpPr/>
          <p:nvPr/>
        </p:nvSpPr>
        <p:spPr>
          <a:xfrm>
            <a:off x="3389155" y="4300541"/>
            <a:ext cx="679330" cy="48523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9232DB87-E0B8-4677-92B0-BC88B716F780}"/>
              </a:ext>
            </a:extLst>
          </p:cNvPr>
          <p:cNvCxnSpPr/>
          <p:nvPr/>
        </p:nvCxnSpPr>
        <p:spPr>
          <a:xfrm flipH="1">
            <a:off x="2789441" y="4630321"/>
            <a:ext cx="598817" cy="16318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6DD0C20-A3EF-4DEC-8951-4DC48BC237F6}"/>
              </a:ext>
            </a:extLst>
          </p:cNvPr>
          <p:cNvSpPr/>
          <p:nvPr/>
        </p:nvSpPr>
        <p:spPr>
          <a:xfrm>
            <a:off x="3266947" y="3373200"/>
            <a:ext cx="682924" cy="47085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084F293-6753-42E8-9B63-5E34FC79D056}"/>
              </a:ext>
            </a:extLst>
          </p:cNvPr>
          <p:cNvCxnSpPr>
            <a:cxnSpLocks/>
          </p:cNvCxnSpPr>
          <p:nvPr/>
        </p:nvCxnSpPr>
        <p:spPr>
          <a:xfrm flipH="1" flipV="1">
            <a:off x="2527053" y="3546269"/>
            <a:ext cx="742591" cy="2372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E98A8938-CA28-4C1C-ABE8-76FE882ED5B5}"/>
              </a:ext>
            </a:extLst>
          </p:cNvPr>
          <p:cNvSpPr txBox="1"/>
          <p:nvPr/>
        </p:nvSpPr>
        <p:spPr>
          <a:xfrm>
            <a:off x="1016351" y="3128247"/>
            <a:ext cx="152831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000">
                <a:latin typeface="Calibri Light"/>
                <a:cs typeface="Calibri Light"/>
              </a:rPr>
              <a:t>USB-Anschluss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Stromversorgung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Programm-Upload</a:t>
            </a:r>
            <a:endParaRPr lang="de-DE">
              <a:latin typeface="Calibri"/>
              <a:cs typeface="Calibri"/>
            </a:endParaRP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Serielle Schnittstelle</a:t>
            </a:r>
            <a:endParaRPr lang="de-DE">
              <a:latin typeface="Calibri"/>
              <a:cs typeface="Calibri"/>
            </a:endParaRP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04B6DE2-D52C-4447-BE0C-79B8BBFC5BF8}"/>
              </a:ext>
            </a:extLst>
          </p:cNvPr>
          <p:cNvCxnSpPr>
            <a:cxnSpLocks/>
          </p:cNvCxnSpPr>
          <p:nvPr/>
        </p:nvCxnSpPr>
        <p:spPr>
          <a:xfrm flipH="1" flipV="1">
            <a:off x="2713958" y="2996335"/>
            <a:ext cx="969034" cy="26813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C8DF2825-4890-475A-BC5F-A998ED0C08C3}"/>
              </a:ext>
            </a:extLst>
          </p:cNvPr>
          <p:cNvCxnSpPr>
            <a:cxnSpLocks/>
          </p:cNvCxnSpPr>
          <p:nvPr/>
        </p:nvCxnSpPr>
        <p:spPr>
          <a:xfrm flipH="1" flipV="1">
            <a:off x="3357345" y="2547042"/>
            <a:ext cx="717431" cy="56646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F91E0639-A4BE-4171-867C-9760294B6220}"/>
              </a:ext>
            </a:extLst>
          </p:cNvPr>
          <p:cNvCxnSpPr>
            <a:cxnSpLocks/>
          </p:cNvCxnSpPr>
          <p:nvPr/>
        </p:nvCxnSpPr>
        <p:spPr>
          <a:xfrm flipV="1">
            <a:off x="4797238" y="2662061"/>
            <a:ext cx="62540" cy="44425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F6D6B76B-942F-4150-B54C-C84DE6388576}"/>
              </a:ext>
            </a:extLst>
          </p:cNvPr>
          <p:cNvSpPr/>
          <p:nvPr/>
        </p:nvSpPr>
        <p:spPr>
          <a:xfrm>
            <a:off x="3680295" y="3200672"/>
            <a:ext cx="240821" cy="17252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82DFC4F5-6CC6-4CA4-9324-8EE9FBC08B3F}"/>
              </a:ext>
            </a:extLst>
          </p:cNvPr>
          <p:cNvSpPr/>
          <p:nvPr/>
        </p:nvSpPr>
        <p:spPr>
          <a:xfrm>
            <a:off x="4054107" y="3107219"/>
            <a:ext cx="280359" cy="20128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0C142E18-9F71-4E09-8AC0-BBB52260D804}"/>
              </a:ext>
            </a:extLst>
          </p:cNvPr>
          <p:cNvSpPr/>
          <p:nvPr/>
        </p:nvSpPr>
        <p:spPr>
          <a:xfrm>
            <a:off x="4377597" y="3107218"/>
            <a:ext cx="1304745" cy="20128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3487025-D9E3-4682-8967-8356766FCE86}"/>
              </a:ext>
            </a:extLst>
          </p:cNvPr>
          <p:cNvSpPr txBox="1"/>
          <p:nvPr/>
        </p:nvSpPr>
        <p:spPr>
          <a:xfrm>
            <a:off x="2270775" y="2010407"/>
            <a:ext cx="176554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000" dirty="0">
                <a:latin typeface="Calibri Light"/>
                <a:cs typeface="Calibri Light"/>
              </a:rPr>
              <a:t>I</a:t>
            </a:r>
            <a:r>
              <a:rPr lang="de-DE" sz="1000" baseline="30000" dirty="0">
                <a:latin typeface="Calibri Light"/>
                <a:cs typeface="Calibri Light"/>
              </a:rPr>
              <a:t>2</a:t>
            </a:r>
            <a:r>
              <a:rPr lang="de-DE" sz="1000" dirty="0">
                <a:latin typeface="Calibri Light"/>
                <a:cs typeface="Calibri Light"/>
              </a:rPr>
              <a:t>C-Pins (SCL und SDA):</a:t>
            </a:r>
          </a:p>
          <a:p>
            <a:pPr marL="137160" indent="-137160">
              <a:buFont typeface="Wingdings"/>
              <a:buChar char="§"/>
            </a:pPr>
            <a:r>
              <a:rPr lang="de-DE" sz="1000" dirty="0">
                <a:latin typeface="Calibri Light"/>
                <a:cs typeface="Calibri"/>
              </a:rPr>
              <a:t>Serielle Datenausgabe</a:t>
            </a:r>
            <a:br>
              <a:rPr lang="de-DE" sz="1000" dirty="0">
                <a:latin typeface="Calibri Light"/>
                <a:cs typeface="Calibri"/>
              </a:rPr>
            </a:br>
            <a:r>
              <a:rPr lang="de-DE" sz="1000" dirty="0">
                <a:latin typeface="Calibri Light"/>
                <a:cs typeface="Calibri"/>
              </a:rPr>
              <a:t>(u. a. für LCDs)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141725E-F134-4342-AAB2-13F356A56325}"/>
              </a:ext>
            </a:extLst>
          </p:cNvPr>
          <p:cNvSpPr txBox="1"/>
          <p:nvPr/>
        </p:nvSpPr>
        <p:spPr>
          <a:xfrm>
            <a:off x="1904152" y="2844293"/>
            <a:ext cx="97478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000" err="1">
                <a:latin typeface="Calibri Light"/>
                <a:cs typeface="Calibri Light"/>
              </a:rPr>
              <a:t>Reset</a:t>
            </a:r>
            <a:r>
              <a:rPr lang="de-DE" sz="1000">
                <a:latin typeface="Calibri Light"/>
                <a:cs typeface="Calibri Light"/>
              </a:rPr>
              <a:t>-Button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ED74D43-7D21-4D0F-B835-31D15AE12F0F}"/>
              </a:ext>
            </a:extLst>
          </p:cNvPr>
          <p:cNvSpPr txBox="1"/>
          <p:nvPr/>
        </p:nvSpPr>
        <p:spPr>
          <a:xfrm>
            <a:off x="4067944" y="1988840"/>
            <a:ext cx="309544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000">
                <a:latin typeface="Calibri Light"/>
                <a:cs typeface="Calibri Light"/>
              </a:rPr>
              <a:t>14 digitale Pins: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Signal-Eingänge für digitale Sensoren (5 V)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Signal-Ausgänge für digitale Schaltungen (5 V)</a:t>
            </a:r>
            <a:endParaRPr lang="de-DE">
              <a:latin typeface="Calibri"/>
              <a:cs typeface="Calibri"/>
            </a:endParaRP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Pins mit Tilde-Zeichen: PWM-Modulation möglich</a:t>
            </a:r>
            <a:endParaRPr lang="de-DE">
              <a:cs typeface="Calibri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F873E3C-7036-4A40-BB03-9F1F6F2F2EEC}"/>
              </a:ext>
            </a:extLst>
          </p:cNvPr>
          <p:cNvSpPr txBox="1"/>
          <p:nvPr/>
        </p:nvSpPr>
        <p:spPr>
          <a:xfrm>
            <a:off x="3198117" y="5115916"/>
            <a:ext cx="2272341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000">
                <a:latin typeface="Calibri Light"/>
                <a:cs typeface="Calibri Light"/>
              </a:rPr>
              <a:t>Strombuchse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5 V, 3.3 V und Ground-Anschluss für</a:t>
            </a:r>
            <a:br>
              <a:rPr lang="de-DE" sz="1000">
                <a:latin typeface="Calibri Light"/>
                <a:cs typeface="Calibri"/>
              </a:rPr>
            </a:br>
            <a:r>
              <a:rPr lang="de-DE" sz="1000">
                <a:latin typeface="Calibri Light"/>
                <a:cs typeface="Calibri"/>
              </a:rPr>
              <a:t>externe Schaltungen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85C5EFA-3DF7-47A9-99DD-92CA7FB1F625}"/>
              </a:ext>
            </a:extLst>
          </p:cNvPr>
          <p:cNvSpPr txBox="1"/>
          <p:nvPr/>
        </p:nvSpPr>
        <p:spPr>
          <a:xfrm>
            <a:off x="6195795" y="4170606"/>
            <a:ext cx="181945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000">
                <a:latin typeface="Calibri Light"/>
                <a:cs typeface="Calibri Light"/>
              </a:rPr>
              <a:t>Mikrocontroller </a:t>
            </a:r>
            <a:r>
              <a:rPr lang="de-DE" sz="1000" err="1">
                <a:latin typeface="Calibri Light"/>
                <a:cs typeface="Calibri Light"/>
              </a:rPr>
              <a:t>Atmega</a:t>
            </a:r>
            <a:r>
              <a:rPr lang="de-DE" sz="1000">
                <a:latin typeface="Calibri Light"/>
                <a:cs typeface="Calibri Light"/>
              </a:rPr>
              <a:t> 328P: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Recheneinheit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Arbeitsspeicher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Speicher für Quellcode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61C0A34-DC46-4155-B2B3-B88078FBF2EE}"/>
              </a:ext>
            </a:extLst>
          </p:cNvPr>
          <p:cNvSpPr txBox="1"/>
          <p:nvPr/>
        </p:nvSpPr>
        <p:spPr>
          <a:xfrm>
            <a:off x="6195795" y="3379851"/>
            <a:ext cx="223280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000">
                <a:latin typeface="Calibri Light"/>
                <a:cs typeface="Calibri Light"/>
              </a:rPr>
              <a:t>ISP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Programmierung neuer</a:t>
            </a:r>
            <a:br>
              <a:rPr lang="de-DE" sz="1000">
                <a:latin typeface="Calibri Light"/>
                <a:cs typeface="Calibri"/>
              </a:rPr>
            </a:br>
            <a:r>
              <a:rPr lang="de-DE" sz="1000">
                <a:latin typeface="Calibri Light"/>
                <a:cs typeface="Calibri"/>
              </a:rPr>
              <a:t>Mikrocontroller</a:t>
            </a:r>
            <a:br>
              <a:rPr lang="de-DE" sz="1000">
                <a:latin typeface="Calibri Light"/>
                <a:cs typeface="Calibri"/>
              </a:rPr>
            </a:br>
            <a:r>
              <a:rPr lang="de-DE" sz="1000">
                <a:latin typeface="Calibri Light"/>
                <a:cs typeface="Calibri"/>
              </a:rPr>
              <a:t>(mit einem Bootloader)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3475113-CFF9-40DF-8704-A23832BDB920}"/>
              </a:ext>
            </a:extLst>
          </p:cNvPr>
          <p:cNvCxnSpPr>
            <a:cxnSpLocks/>
          </p:cNvCxnSpPr>
          <p:nvPr/>
        </p:nvCxnSpPr>
        <p:spPr>
          <a:xfrm flipH="1">
            <a:off x="4173260" y="4856765"/>
            <a:ext cx="588035" cy="38243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D9983EC2-CA4F-4D4E-923F-833EBC1779C7}"/>
              </a:ext>
            </a:extLst>
          </p:cNvPr>
          <p:cNvCxnSpPr>
            <a:cxnSpLocks/>
          </p:cNvCxnSpPr>
          <p:nvPr/>
        </p:nvCxnSpPr>
        <p:spPr>
          <a:xfrm>
            <a:off x="5645504" y="4299642"/>
            <a:ext cx="583719" cy="14161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A796F9C6-D86D-4BF1-AA6F-8F16ADFBA3B6}"/>
              </a:ext>
            </a:extLst>
          </p:cNvPr>
          <p:cNvCxnSpPr>
            <a:cxnSpLocks/>
          </p:cNvCxnSpPr>
          <p:nvPr/>
        </p:nvCxnSpPr>
        <p:spPr>
          <a:xfrm flipV="1">
            <a:off x="5720984" y="3578619"/>
            <a:ext cx="461512" cy="35080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2654572D-D192-41DC-9CDD-71F7386560D2}"/>
              </a:ext>
            </a:extLst>
          </p:cNvPr>
          <p:cNvSpPr/>
          <p:nvPr/>
        </p:nvSpPr>
        <p:spPr>
          <a:xfrm>
            <a:off x="4417135" y="4588087"/>
            <a:ext cx="668547" cy="27317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1257A58F-8783-4C4D-BCFF-2DC428293DBF}"/>
              </a:ext>
            </a:extLst>
          </p:cNvPr>
          <p:cNvSpPr/>
          <p:nvPr/>
        </p:nvSpPr>
        <p:spPr>
          <a:xfrm>
            <a:off x="5085683" y="4588088"/>
            <a:ext cx="625415" cy="26957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66C80ED0-CBEF-470E-B516-8CAC0C64A3CE}"/>
              </a:ext>
            </a:extLst>
          </p:cNvPr>
          <p:cNvSpPr/>
          <p:nvPr/>
        </p:nvSpPr>
        <p:spPr>
          <a:xfrm>
            <a:off x="4391975" y="4088474"/>
            <a:ext cx="1250830" cy="39897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3BD9631C-E4EA-4068-A493-3CEA0CB05E9F}"/>
              </a:ext>
            </a:extLst>
          </p:cNvPr>
          <p:cNvSpPr/>
          <p:nvPr/>
        </p:nvSpPr>
        <p:spPr>
          <a:xfrm>
            <a:off x="5430740" y="3761390"/>
            <a:ext cx="294737" cy="32708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502FA43-B9F3-4E1B-9D92-C1928E38CFEF}"/>
              </a:ext>
            </a:extLst>
          </p:cNvPr>
          <p:cNvSpPr txBox="1"/>
          <p:nvPr/>
        </p:nvSpPr>
        <p:spPr>
          <a:xfrm>
            <a:off x="5681805" y="5115916"/>
            <a:ext cx="283305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000">
                <a:latin typeface="Calibri Light"/>
                <a:cs typeface="Calibri Light"/>
              </a:rPr>
              <a:t>Analog-Pins (6 Stück)</a:t>
            </a:r>
          </a:p>
          <a:p>
            <a:pPr marL="137160" indent="-137160">
              <a:buFont typeface="Wingdings"/>
              <a:buChar char="§"/>
            </a:pPr>
            <a:r>
              <a:rPr lang="de-DE" sz="1000">
                <a:latin typeface="Calibri Light"/>
                <a:cs typeface="Calibri"/>
              </a:rPr>
              <a:t>Signaleingänge für analoge Sensoren (0 bis 5 V) 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C8ECA5E0-BBEE-4534-91ED-92A615A139AF}"/>
              </a:ext>
            </a:extLst>
          </p:cNvPr>
          <p:cNvCxnSpPr>
            <a:cxnSpLocks/>
          </p:cNvCxnSpPr>
          <p:nvPr/>
        </p:nvCxnSpPr>
        <p:spPr>
          <a:xfrm>
            <a:off x="5544860" y="4856764"/>
            <a:ext cx="396814" cy="29258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ußzeilenplatzhalter 4">
            <a:extLst>
              <a:ext uri="{FF2B5EF4-FFF2-40B4-BE49-F238E27FC236}">
                <a16:creationId xmlns:a16="http://schemas.microsoft.com/office/drawing/2014/main" id="{0C332D68-7179-794E-B612-C23A5B102DA2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4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09F787E5-9E66-4EEA-B453-4C37332A1B2A}"/>
              </a:ext>
            </a:extLst>
          </p:cNvPr>
          <p:cNvSpPr/>
          <p:nvPr/>
        </p:nvSpPr>
        <p:spPr>
          <a:xfrm>
            <a:off x="814933" y="6435571"/>
            <a:ext cx="20954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BSZ Bietigheim-Bissingen</a:t>
            </a:r>
          </a:p>
        </p:txBody>
      </p:sp>
    </p:spTree>
    <p:extLst>
      <p:ext uri="{BB962C8B-B14F-4D97-AF65-F5344CB8AC3E}">
        <p14:creationId xmlns:p14="http://schemas.microsoft.com/office/powerpoint/2010/main" val="3437781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Ein Bild, das Spielzeug, Schaltkreis, blau enthält.&#10;&#10;Automatisch generierte Beschreibung">
            <a:extLst>
              <a:ext uri="{FF2B5EF4-FFF2-40B4-BE49-F238E27FC236}">
                <a16:creationId xmlns:a16="http://schemas.microsoft.com/office/drawing/2014/main" id="{422B74A2-0958-4A4F-87A0-72EA1118ED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7" b="8672"/>
          <a:stretch/>
        </p:blipFill>
        <p:spPr>
          <a:xfrm>
            <a:off x="5854392" y="1016907"/>
            <a:ext cx="3086432" cy="2331614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1020193"/>
            <a:ext cx="8229600" cy="536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Arduino-IDE 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4A2BE5C-C2C5-462E-8FCB-A0211A7FF795}"/>
              </a:ext>
            </a:extLst>
          </p:cNvPr>
          <p:cNvSpPr/>
          <p:nvPr/>
        </p:nvSpPr>
        <p:spPr>
          <a:xfrm>
            <a:off x="616247" y="6453244"/>
            <a:ext cx="63259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Bild-Quellen: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arduino.com, Depositphotos.com, Lizenz: https://de.depositphotos.com/license.html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973E1A0-F31E-48C8-9C07-204A736C5F56}"/>
              </a:ext>
            </a:extLst>
          </p:cNvPr>
          <p:cNvSpPr/>
          <p:nvPr/>
        </p:nvSpPr>
        <p:spPr>
          <a:xfrm>
            <a:off x="457200" y="1493400"/>
            <a:ext cx="52266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22222"/>
                </a:solidFill>
              </a:rPr>
              <a:t>IDE</a:t>
            </a:r>
            <a:r>
              <a:rPr lang="en-US" dirty="0">
                <a:solidFill>
                  <a:srgbClr val="222222"/>
                </a:solidFill>
              </a:rPr>
              <a:t> </a:t>
            </a:r>
            <a:br>
              <a:rPr lang="en-US" dirty="0">
                <a:solidFill>
                  <a:srgbClr val="222222"/>
                </a:solidFill>
              </a:rPr>
            </a:br>
            <a:r>
              <a:rPr lang="en-US" dirty="0">
                <a:solidFill>
                  <a:srgbClr val="222222"/>
                </a:solidFill>
              </a:rPr>
              <a:t>(</a:t>
            </a:r>
            <a:r>
              <a:rPr lang="en-US" dirty="0" err="1">
                <a:solidFill>
                  <a:srgbClr val="222222"/>
                </a:solidFill>
              </a:rPr>
              <a:t>engl.</a:t>
            </a:r>
            <a:r>
              <a:rPr lang="en-US" dirty="0">
                <a:solidFill>
                  <a:srgbClr val="222222"/>
                </a:solidFill>
              </a:rPr>
              <a:t> </a:t>
            </a:r>
            <a:r>
              <a:rPr lang="en-US" i="1" dirty="0">
                <a:solidFill>
                  <a:srgbClr val="222222"/>
                </a:solidFill>
              </a:rPr>
              <a:t>integrated development environment)</a:t>
            </a:r>
            <a:endParaRPr lang="de-DE" dirty="0"/>
          </a:p>
        </p:txBody>
      </p:sp>
      <p:pic>
        <p:nvPicPr>
          <p:cNvPr id="4098" name="Picture 2" descr="Bildergebnis fÃ¼r arduino ide">
            <a:extLst>
              <a:ext uri="{FF2B5EF4-FFF2-40B4-BE49-F238E27FC236}">
                <a16:creationId xmlns:a16="http://schemas.microsoft.com/office/drawing/2014/main" id="{F1C96DA5-C4AC-433B-B581-4D5DFF864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47" y="2185047"/>
            <a:ext cx="5233964" cy="433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040FD05-A373-EB46-8350-64866307CE71}"/>
              </a:ext>
            </a:extLst>
          </p:cNvPr>
          <p:cNvGrpSpPr/>
          <p:nvPr/>
        </p:nvGrpSpPr>
        <p:grpSpPr>
          <a:xfrm>
            <a:off x="6574779" y="2849281"/>
            <a:ext cx="1800200" cy="3433444"/>
            <a:chOff x="6408204" y="2000381"/>
            <a:chExt cx="1800200" cy="3433444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B3C3FB6F-A5AE-5444-851B-9817DE4A398B}"/>
                </a:ext>
              </a:extLst>
            </p:cNvPr>
            <p:cNvSpPr txBox="1"/>
            <p:nvPr/>
          </p:nvSpPr>
          <p:spPr>
            <a:xfrm>
              <a:off x="6444208" y="2000381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EVA-Prinzip</a:t>
              </a:r>
            </a:p>
          </p:txBody>
        </p:sp>
        <p:sp>
          <p:nvSpPr>
            <p:cNvPr id="12" name="Abgerundetes Rechteck 11">
              <a:extLst>
                <a:ext uri="{FF2B5EF4-FFF2-40B4-BE49-F238E27FC236}">
                  <a16:creationId xmlns:a16="http://schemas.microsoft.com/office/drawing/2014/main" id="{C2392EC9-443B-F14C-B2BC-D2E5B9AC2459}"/>
                </a:ext>
              </a:extLst>
            </p:cNvPr>
            <p:cNvSpPr/>
            <p:nvPr/>
          </p:nvSpPr>
          <p:spPr>
            <a:xfrm>
              <a:off x="6408204" y="4897226"/>
              <a:ext cx="1800200" cy="5365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Ausgabe</a:t>
              </a:r>
            </a:p>
          </p:txBody>
        </p:sp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0720D76A-7AD0-5A45-BDAC-65411525895B}"/>
                </a:ext>
              </a:extLst>
            </p:cNvPr>
            <p:cNvCxnSpPr/>
            <p:nvPr/>
          </p:nvCxnSpPr>
          <p:spPr>
            <a:xfrm>
              <a:off x="7308304" y="2902973"/>
              <a:ext cx="0" cy="864096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9A2D5E02-3321-0D4D-830C-D8D87FFB312B}"/>
                </a:ext>
              </a:extLst>
            </p:cNvPr>
            <p:cNvCxnSpPr/>
            <p:nvPr/>
          </p:nvCxnSpPr>
          <p:spPr>
            <a:xfrm>
              <a:off x="7308304" y="4022856"/>
              <a:ext cx="0" cy="864096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Abgerundetes Rechteck 2">
              <a:extLst>
                <a:ext uri="{FF2B5EF4-FFF2-40B4-BE49-F238E27FC236}">
                  <a16:creationId xmlns:a16="http://schemas.microsoft.com/office/drawing/2014/main" id="{983CEECA-6C70-B14E-9EA8-47EAC63955CC}"/>
                </a:ext>
              </a:extLst>
            </p:cNvPr>
            <p:cNvSpPr/>
            <p:nvPr/>
          </p:nvSpPr>
          <p:spPr>
            <a:xfrm>
              <a:off x="6408204" y="2636912"/>
              <a:ext cx="1800200" cy="5365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Eingabe</a:t>
              </a:r>
            </a:p>
          </p:txBody>
        </p: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id="{116F97EE-85FF-2445-AF74-759A27079173}"/>
                </a:ext>
              </a:extLst>
            </p:cNvPr>
            <p:cNvSpPr/>
            <p:nvPr/>
          </p:nvSpPr>
          <p:spPr>
            <a:xfrm>
              <a:off x="6408204" y="3767069"/>
              <a:ext cx="1800200" cy="5365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Verarbeitung</a:t>
              </a:r>
            </a:p>
          </p:txBody>
        </p:sp>
      </p:grp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83C1E70A-FD3E-0B47-B27B-5B7622DAA2DF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5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</p:spTree>
    <p:extLst>
      <p:ext uri="{BB962C8B-B14F-4D97-AF65-F5344CB8AC3E}">
        <p14:creationId xmlns:p14="http://schemas.microsoft.com/office/powerpoint/2010/main" val="199767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" descr="Ein Bild, das Elektronik, Schaltkreis enthält.&#10;&#10;Mit sehr hoher Zuverlässigkeit generierte Beschreibung">
            <a:extLst>
              <a:ext uri="{FF2B5EF4-FFF2-40B4-BE49-F238E27FC236}">
                <a16:creationId xmlns:a16="http://schemas.microsoft.com/office/drawing/2014/main" id="{18717231-ACE5-41E5-97C5-C59CB65CF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968" y="2556111"/>
            <a:ext cx="5242301" cy="2375397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CBAF372E-FEE3-4DEF-AF65-119FE90C600E}"/>
              </a:ext>
            </a:extLst>
          </p:cNvPr>
          <p:cNvSpPr txBox="1">
            <a:spLocks/>
          </p:cNvSpPr>
          <p:nvPr/>
        </p:nvSpPr>
        <p:spPr>
          <a:xfrm>
            <a:off x="457200" y="836712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E16A498A-7AD9-41F8-AC50-259F6BFE73CF}"/>
              </a:ext>
            </a:extLst>
          </p:cNvPr>
          <p:cNvSpPr txBox="1">
            <a:spLocks/>
          </p:cNvSpPr>
          <p:nvPr/>
        </p:nvSpPr>
        <p:spPr>
          <a:xfrm>
            <a:off x="457200" y="1007643"/>
            <a:ext cx="8229600" cy="528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/>
              <a:t>Farbcode für die Leitungen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ADEA493-472E-43F7-95CA-E86F725BC219}"/>
              </a:ext>
            </a:extLst>
          </p:cNvPr>
          <p:cNvSpPr/>
          <p:nvPr/>
        </p:nvSpPr>
        <p:spPr>
          <a:xfrm>
            <a:off x="985417" y="1978612"/>
            <a:ext cx="5687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22222"/>
                </a:solidFill>
              </a:rPr>
              <a:t>Eingangssignale</a:t>
            </a:r>
            <a:r>
              <a:rPr lang="en-US" dirty="0">
                <a:solidFill>
                  <a:srgbClr val="222222"/>
                </a:solidFill>
              </a:rPr>
              <a:t> in </a:t>
            </a:r>
            <a:r>
              <a:rPr lang="en-US" dirty="0" err="1">
                <a:solidFill>
                  <a:srgbClr val="00B050"/>
                </a:solidFill>
              </a:rPr>
              <a:t>Grün</a:t>
            </a:r>
            <a:endParaRPr lang="de-DE" dirty="0">
              <a:solidFill>
                <a:srgbClr val="00B050"/>
              </a:solidFill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4F9D1873-78EC-4935-86FC-C5FF26617556}"/>
              </a:ext>
            </a:extLst>
          </p:cNvPr>
          <p:cNvCxnSpPr>
            <a:cxnSpLocks/>
          </p:cNvCxnSpPr>
          <p:nvPr/>
        </p:nvCxnSpPr>
        <p:spPr>
          <a:xfrm>
            <a:off x="3419872" y="2191894"/>
            <a:ext cx="411395" cy="662587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254CF8C5-EF15-4758-9D9D-C836921FCB81}"/>
              </a:ext>
            </a:extLst>
          </p:cNvPr>
          <p:cNvSpPr/>
          <p:nvPr/>
        </p:nvSpPr>
        <p:spPr>
          <a:xfrm>
            <a:off x="5291058" y="5084041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22222"/>
                </a:solidFill>
              </a:rPr>
              <a:t>Spannungsversorgung</a:t>
            </a:r>
            <a:r>
              <a:rPr lang="en-US" dirty="0">
                <a:solidFill>
                  <a:srgbClr val="222222"/>
                </a:solidFill>
              </a:rPr>
              <a:t> in </a:t>
            </a:r>
            <a:r>
              <a:rPr lang="en-US" dirty="0">
                <a:solidFill>
                  <a:srgbClr val="FF0000"/>
                </a:solidFill>
              </a:rPr>
              <a:t>Rot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0E02F2D-F16F-47D5-900B-37BB2DAC904F}"/>
              </a:ext>
            </a:extLst>
          </p:cNvPr>
          <p:cNvCxnSpPr>
            <a:cxnSpLocks/>
          </p:cNvCxnSpPr>
          <p:nvPr/>
        </p:nvCxnSpPr>
        <p:spPr>
          <a:xfrm flipH="1" flipV="1">
            <a:off x="6814364" y="4782791"/>
            <a:ext cx="132878" cy="326865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7C7233AD-6E81-4F1C-8542-B9B98229D086}"/>
              </a:ext>
            </a:extLst>
          </p:cNvPr>
          <p:cNvSpPr/>
          <p:nvPr/>
        </p:nvSpPr>
        <p:spPr>
          <a:xfrm>
            <a:off x="985417" y="56652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222222"/>
                </a:solidFill>
              </a:rPr>
              <a:t>Masse (</a:t>
            </a:r>
            <a:r>
              <a:rPr lang="en-US" dirty="0" err="1">
                <a:solidFill>
                  <a:srgbClr val="222222"/>
                </a:solidFill>
              </a:rPr>
              <a:t>Minuspol</a:t>
            </a:r>
            <a:r>
              <a:rPr lang="en-US" dirty="0">
                <a:solidFill>
                  <a:srgbClr val="222222"/>
                </a:solidFill>
              </a:rPr>
              <a:t>) in </a:t>
            </a:r>
            <a:r>
              <a:rPr lang="en-US" b="1" dirty="0">
                <a:solidFill>
                  <a:srgbClr val="222222"/>
                </a:solidFill>
              </a:rPr>
              <a:t>schwarz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F76662CB-7E26-4B2F-BC3E-46A55C4BD699}"/>
              </a:ext>
            </a:extLst>
          </p:cNvPr>
          <p:cNvCxnSpPr>
            <a:cxnSpLocks/>
          </p:cNvCxnSpPr>
          <p:nvPr/>
        </p:nvCxnSpPr>
        <p:spPr>
          <a:xfrm flipV="1">
            <a:off x="3313313" y="4647653"/>
            <a:ext cx="618214" cy="992579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E5BFBB32-6722-4219-9391-5C6DFFC85456}"/>
              </a:ext>
            </a:extLst>
          </p:cNvPr>
          <p:cNvSpPr/>
          <p:nvPr/>
        </p:nvSpPr>
        <p:spPr>
          <a:xfrm>
            <a:off x="5351581" y="2097376"/>
            <a:ext cx="319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err="1">
                <a:solidFill>
                  <a:srgbClr val="222222"/>
                </a:solidFill>
              </a:rPr>
              <a:t>Ausgangssignale</a:t>
            </a:r>
            <a:r>
              <a:rPr lang="en-US">
                <a:solidFill>
                  <a:srgbClr val="222222"/>
                </a:solidFill>
              </a:rPr>
              <a:t> bunt</a:t>
            </a:r>
            <a:endParaRPr lang="de-DE">
              <a:solidFill>
                <a:srgbClr val="00B050"/>
              </a:solidFill>
            </a:endParaRP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7DC619A2-2249-2E42-B111-DC725E35FEA8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400">
                <a:hlinkClick r:id="rId4"/>
              </a:rPr>
              <a:t>Programmieren mit dem Arduino</a:t>
            </a:r>
            <a:endParaRPr lang="de-DE" sz="1400"/>
          </a:p>
          <a:p>
            <a:pPr algn="l"/>
            <a:r>
              <a:rPr lang="de-DE" sz="1400"/>
              <a:t>Autor: Joachim Grund, Ralph Peter Dröge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C67D76D-B18D-4B5A-8E07-5AD4BF27FA8F}"/>
              </a:ext>
            </a:extLst>
          </p:cNvPr>
          <p:cNvSpPr/>
          <p:nvPr/>
        </p:nvSpPr>
        <p:spPr>
          <a:xfrm>
            <a:off x="814933" y="6435571"/>
            <a:ext cx="20954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Bild-Quelle: </a:t>
            </a:r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BSZ Bietigheim-Bissingen</a:t>
            </a:r>
          </a:p>
        </p:txBody>
      </p:sp>
    </p:spTree>
    <p:extLst>
      <p:ext uri="{BB962C8B-B14F-4D97-AF65-F5344CB8AC3E}">
        <p14:creationId xmlns:p14="http://schemas.microsoft.com/office/powerpoint/2010/main" val="26697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26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webextensions/webextension1.xml><?xml version="1.0" encoding="utf-8"?>
<we:webextension xmlns:we="http://schemas.microsoft.com/office/webextensions/webextension/2010/11" id="{57948CED-6187-C342-A7E6-FA1EEA9071A1}">
  <we:reference id="wa104295828" version="1.6.0.0" store="de-DE" storeType="OMEX"/>
  <we:alternateReferences>
    <we:reference id="WA104295828" version="1.6.0.0" store="WA104295828" storeType="OMEX"/>
  </we:alternateReferences>
  <we:properties>
    <we:property name="__labs__" value="{&quot;configuration&quot;:{&quot;appVersion&quot;:{&quot;major&quot;:1,&quot;minor&quot;:0},&quot;components&quot;:[{&quot;type&quot;:&quot;Labs.Components.ActivityComponent&quot;,&quot;name&quot;:&quot;www.tinkercad.com&quot;,&quot;values&quot;:{},&quot;data&quot;:{&quot;uri&quot;:&quot;www.tinkercad.com&quot;},&quot;secure&quot;:false}],&quot;name&quot;:&quot;www.tinkercad.com&quot;,&quot;timeline&quot;:null,&quot;analytics&quot;:null},&quot;hostVersion&quot;:{&quot;major&quot;:0,&quot;minor&quot;:1}}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16D60ECE77FB3428A759F03B6499823" ma:contentTypeVersion="12" ma:contentTypeDescription="Ein neues Dokument erstellen." ma:contentTypeScope="" ma:versionID="da132ae4df967259da148f50355d878a">
  <xsd:schema xmlns:xsd="http://www.w3.org/2001/XMLSchema" xmlns:xs="http://www.w3.org/2001/XMLSchema" xmlns:p="http://schemas.microsoft.com/office/2006/metadata/properties" xmlns:ns2="4c4c92be-8a54-4aaa-87c2-10827982c052" xmlns:ns3="689ce681-bb05-494c-adab-0cefcd6fa434" targetNamespace="http://schemas.microsoft.com/office/2006/metadata/properties" ma:root="true" ma:fieldsID="c2f02ad8c6d4846b04fcc94b50e98b36" ns2:_="" ns3:_="">
    <xsd:import namespace="4c4c92be-8a54-4aaa-87c2-10827982c052"/>
    <xsd:import namespace="689ce681-bb05-494c-adab-0cefcd6fa4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4c92be-8a54-4aaa-87c2-10827982c0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9ce681-bb05-494c-adab-0cefcd6fa4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89ce681-bb05-494c-adab-0cefcd6fa434">
      <UserInfo>
        <DisplayName>Grund, Joachim</DisplayName>
        <AccountId>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48A284-38BE-4C80-B501-830EE4B7E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4c92be-8a54-4aaa-87c2-10827982c052"/>
    <ds:schemaRef ds:uri="689ce681-bb05-494c-adab-0cefcd6fa4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73C981-056D-4FE4-809F-9665AC9D4B2D}">
  <ds:schemaRefs>
    <ds:schemaRef ds:uri="http://purl.org/dc/elements/1.1/"/>
    <ds:schemaRef ds:uri="http://schemas.microsoft.com/office/2006/documentManagement/types"/>
    <ds:schemaRef ds:uri="689ce681-bb05-494c-adab-0cefcd6fa434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c4c92be-8a54-4aaa-87c2-10827982c05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6917831-0A3D-4FC0-90DF-1A5C3F021E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</Words>
  <Application>Microsoft Office PowerPoint</Application>
  <PresentationFormat>Bildschirmpräsentation (4:3)</PresentationFormat>
  <Paragraphs>161</Paragraphs>
  <Slides>14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Tahoma</vt:lpstr>
      <vt:lpstr>Wingdings</vt:lpstr>
      <vt:lpstr>Larissa-Design</vt:lpstr>
      <vt:lpstr>Einführung in die Programmierung  mit dem Arduino Mikrocontroller  Webbasierte Einführung in die Open-Source-Programmierung für  Metall- und Elektroberufe und das Technische Gymnasium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ist Licht?  -Kurzvortrag-</dc:title>
  <dc:creator>Joachim Grund</dc:creator>
  <cp:lastModifiedBy>Ariane Huster</cp:lastModifiedBy>
  <cp:revision>12</cp:revision>
  <dcterms:created xsi:type="dcterms:W3CDTF">2013-02-16T07:58:02Z</dcterms:created>
  <dcterms:modified xsi:type="dcterms:W3CDTF">2020-05-22T07:55:40Z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0x010100916D60ECE77FB3428A759F03B6499823</vt:lpwstr>
  </property>
</Properties>
</file>